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9" r:id="rId4"/>
    <p:sldId id="273" r:id="rId5"/>
    <p:sldId id="269" r:id="rId6"/>
    <p:sldId id="268" r:id="rId7"/>
    <p:sldId id="264" r:id="rId8"/>
    <p:sldId id="267" r:id="rId9"/>
    <p:sldId id="258" r:id="rId10"/>
    <p:sldId id="272" r:id="rId11"/>
    <p:sldId id="260" r:id="rId12"/>
    <p:sldId id="270" r:id="rId13"/>
    <p:sldId id="271" r:id="rId14"/>
    <p:sldId id="263" r:id="rId15"/>
    <p:sldId id="265" r:id="rId16"/>
    <p:sldId id="274" r:id="rId17"/>
    <p:sldId id="275" r:id="rId18"/>
    <p:sldId id="266"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62" autoAdjust="0"/>
    <p:restoredTop sz="77755" autoAdjust="0"/>
  </p:normalViewPr>
  <p:slideViewPr>
    <p:cSldViewPr snapToGrid="0">
      <p:cViewPr varScale="1">
        <p:scale>
          <a:sx n="56" d="100"/>
          <a:sy n="56" d="100"/>
        </p:scale>
        <p:origin x="15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0E7C1-1223-4FF4-A828-769AB98C2F3D}"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D4DF4-502F-4F14-9BB0-0AF9D4D1EB52}" type="slidenum">
              <a:rPr lang="en-US" smtClean="0"/>
              <a:t>‹#›</a:t>
            </a:fld>
            <a:endParaRPr lang="en-US"/>
          </a:p>
        </p:txBody>
      </p:sp>
    </p:spTree>
    <p:extLst>
      <p:ext uri="{BB962C8B-B14F-4D97-AF65-F5344CB8AC3E}">
        <p14:creationId xmlns:p14="http://schemas.microsoft.com/office/powerpoint/2010/main" val="2121888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people are treated is really importance – recognise the strength and skills in each other not the deficit. Food and health as rights – a rights based approach will lead to recognition of peoples circumstances and our limited ability to do anything without forming relationships – </a:t>
            </a:r>
            <a:r>
              <a:rPr lang="en-GB"/>
              <a:t>next slide…</a:t>
            </a:r>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3</a:t>
            </a:fld>
            <a:endParaRPr lang="en-US"/>
          </a:p>
        </p:txBody>
      </p:sp>
    </p:spTree>
    <p:extLst>
      <p:ext uri="{BB962C8B-B14F-4D97-AF65-F5344CB8AC3E}">
        <p14:creationId xmlns:p14="http://schemas.microsoft.com/office/powerpoint/2010/main" val="1196866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13</a:t>
            </a:fld>
            <a:endParaRPr lang="en-US"/>
          </a:p>
        </p:txBody>
      </p:sp>
    </p:spTree>
    <p:extLst>
      <p:ext uri="{BB962C8B-B14F-4D97-AF65-F5344CB8AC3E}">
        <p14:creationId xmlns:p14="http://schemas.microsoft.com/office/powerpoint/2010/main" val="2792405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14</a:t>
            </a:fld>
            <a:endParaRPr lang="en-US"/>
          </a:p>
        </p:txBody>
      </p:sp>
    </p:spTree>
    <p:extLst>
      <p:ext uri="{BB962C8B-B14F-4D97-AF65-F5344CB8AC3E}">
        <p14:creationId xmlns:p14="http://schemas.microsoft.com/office/powerpoint/2010/main" val="2920474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Bradford Study 2016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1297 linked data from primary care records for women and their babies from 18 months to 40 months after birth to examine common mental health disorders – incidence rates were compared with food secure and insecure and for Pakistani compared with white British women – food insecurity was significantly associated with an increased risk of common mental disorder. The difference was most pronounced for white British women  food insecurity may be the next public health emergency.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BFI – UNICEF – food bank statement - </a:t>
            </a:r>
          </a:p>
          <a:p>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15</a:t>
            </a:fld>
            <a:endParaRPr lang="en-US"/>
          </a:p>
        </p:txBody>
      </p:sp>
    </p:spTree>
    <p:extLst>
      <p:ext uri="{BB962C8B-B14F-4D97-AF65-F5344CB8AC3E}">
        <p14:creationId xmlns:p14="http://schemas.microsoft.com/office/powerpoint/2010/main" val="7949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Holiday Hunger </a:t>
            </a:r>
          </a:p>
          <a:p>
            <a:r>
              <a:rPr lang="en-GB" dirty="0"/>
              <a:t>Learning from each other</a:t>
            </a:r>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4</a:t>
            </a:fld>
            <a:endParaRPr lang="en-US"/>
          </a:p>
        </p:txBody>
      </p:sp>
    </p:spTree>
    <p:extLst>
      <p:ext uri="{BB962C8B-B14F-4D97-AF65-F5344CB8AC3E}">
        <p14:creationId xmlns:p14="http://schemas.microsoft.com/office/powerpoint/2010/main" val="1551746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definitions from research </a:t>
            </a:r>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5</a:t>
            </a:fld>
            <a:endParaRPr lang="en-US"/>
          </a:p>
        </p:txBody>
      </p:sp>
    </p:spTree>
    <p:extLst>
      <p:ext uri="{BB962C8B-B14F-4D97-AF65-F5344CB8AC3E}">
        <p14:creationId xmlns:p14="http://schemas.microsoft.com/office/powerpoint/2010/main" val="407665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Importance of a balance – eating a range of fruit and vegetables  - for optimum health at least 3 veg, 2 fruit per day </a:t>
            </a:r>
          </a:p>
          <a:p>
            <a:r>
              <a:rPr lang="en-GB" dirty="0"/>
              <a:t>Far reaching impact</a:t>
            </a:r>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6</a:t>
            </a:fld>
            <a:endParaRPr lang="en-US"/>
          </a:p>
        </p:txBody>
      </p:sp>
    </p:spTree>
    <p:extLst>
      <p:ext uri="{BB962C8B-B14F-4D97-AF65-F5344CB8AC3E}">
        <p14:creationId xmlns:p14="http://schemas.microsoft.com/office/powerpoint/2010/main" val="1820326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Philip JAMES writing in Food Multidisciplinary Perspectives </a:t>
            </a:r>
          </a:p>
          <a:p>
            <a:r>
              <a:rPr lang="en-GB" dirty="0"/>
              <a:t>Second revolution – priority to produce more meat, milk and other dairy products such as butter to ensure the population got enough  energy, protein, minerals – such as calcium and vitamins to prevent any </a:t>
            </a:r>
            <a:r>
              <a:rPr lang="en-GB" dirty="0" err="1"/>
              <a:t>dietry</a:t>
            </a:r>
            <a:r>
              <a:rPr lang="en-GB" dirty="0"/>
              <a:t> diseases.</a:t>
            </a:r>
          </a:p>
          <a:p>
            <a:r>
              <a:rPr lang="en-GB" dirty="0"/>
              <a:t>Impact of first and Second world war on diet and nutrition – inequalities reduced and the nation had/has never been healthier!!</a:t>
            </a:r>
          </a:p>
          <a:p>
            <a:endParaRPr lang="en-GB" dirty="0"/>
          </a:p>
          <a:p>
            <a:r>
              <a:rPr lang="en-GB" dirty="0"/>
              <a:t>In 1991 the British government recognised many of the chronic diseases of adults have a major </a:t>
            </a:r>
            <a:r>
              <a:rPr lang="en-GB" dirty="0" err="1"/>
              <a:t>dietry</a:t>
            </a:r>
            <a:r>
              <a:rPr lang="en-GB" dirty="0"/>
              <a:t> basis  </a:t>
            </a:r>
          </a:p>
          <a:p>
            <a:r>
              <a:rPr lang="en-GB" dirty="0"/>
              <a:t> </a:t>
            </a:r>
          </a:p>
          <a:p>
            <a:endParaRPr lang="en-GB" dirty="0"/>
          </a:p>
          <a:p>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7</a:t>
            </a:fld>
            <a:endParaRPr lang="en-US"/>
          </a:p>
        </p:txBody>
      </p:sp>
    </p:spTree>
    <p:extLst>
      <p:ext uri="{BB962C8B-B14F-4D97-AF65-F5344CB8AC3E}">
        <p14:creationId xmlns:p14="http://schemas.microsoft.com/office/powerpoint/2010/main" val="1974368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issue was of how to have  a public health approach to prevention – because often these diseases were seen and diagnosed by doctors in individual patients.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focus over the last few years has been on physical activity and reducing sedentary behaviour but now there is a stronger focus on a public health approach to food insecurity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Public Health has come a long way in considering how to address these issues for the whole population – it can be described as an art and a science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 tenets of public health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Health Improvement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Health protection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Health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Wider Determinants</a:t>
            </a:r>
            <a:endParaRPr lang="en-US" dirty="0"/>
          </a:p>
          <a:p>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8</a:t>
            </a:fld>
            <a:endParaRPr lang="en-US"/>
          </a:p>
        </p:txBody>
      </p:sp>
    </p:spTree>
    <p:extLst>
      <p:ext uri="{BB962C8B-B14F-4D97-AF65-F5344CB8AC3E}">
        <p14:creationId xmlns:p14="http://schemas.microsoft.com/office/powerpoint/2010/main" val="3235452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public health approach is needed to address the issues faced by people today.</a:t>
            </a:r>
          </a:p>
          <a:p>
            <a:endParaRPr lang="en-GB" dirty="0"/>
          </a:p>
          <a:p>
            <a:r>
              <a:rPr lang="en-GB" dirty="0"/>
              <a:t>In order to consider feeding a whole population need to consider the wider determinants that contribute to health. </a:t>
            </a:r>
          </a:p>
          <a:p>
            <a:endParaRPr lang="en-GB" dirty="0"/>
          </a:p>
          <a:p>
            <a:r>
              <a:rPr lang="en-GB" dirty="0"/>
              <a:t>Need to consider an equitable way forward – not the same for all but a reduction in inequalities</a:t>
            </a:r>
          </a:p>
          <a:p>
            <a:endParaRPr lang="en-GB" dirty="0"/>
          </a:p>
          <a:p>
            <a:r>
              <a:rPr lang="en-GB" dirty="0"/>
              <a:t>Reduction in sugar and salt intake – eat at least 5 portions of fruit and veg per day – 3 veg 2 fruit</a:t>
            </a:r>
          </a:p>
          <a:p>
            <a:endParaRPr lang="en-GB" dirty="0"/>
          </a:p>
          <a:p>
            <a:r>
              <a:rPr lang="en-GB" dirty="0"/>
              <a:t>Supplement healthy eating with vitamin D if living North of Watford Gap </a:t>
            </a:r>
          </a:p>
          <a:p>
            <a:endParaRPr lang="en-GB" dirty="0"/>
          </a:p>
          <a:p>
            <a:r>
              <a:rPr lang="en-GB" dirty="0"/>
              <a:t>Can see some of the issues for the clients of food banks especially if asylum seekers or refugees or migrant workers on very low pay. </a:t>
            </a:r>
          </a:p>
          <a:p>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9</a:t>
            </a:fld>
            <a:endParaRPr lang="en-US"/>
          </a:p>
        </p:txBody>
      </p:sp>
    </p:spTree>
    <p:extLst>
      <p:ext uri="{BB962C8B-B14F-4D97-AF65-F5344CB8AC3E}">
        <p14:creationId xmlns:p14="http://schemas.microsoft.com/office/powerpoint/2010/main" val="2469423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Growing up in dingle – mum now 96 and as feisty as ever - a good manager – always able to lend a bit until the end of the week – about 10 years ago I met a woman who was a child in one of the families Mum had helped – she said that her family would not have survived without the kindness of Mum</a:t>
            </a:r>
          </a:p>
          <a:p>
            <a:r>
              <a:rPr lang="en-GB" dirty="0"/>
              <a:t>Tim Lang – Jam tomorrow 1970’s told how communities supported each other and how they helped each other out – this is a problem where people are displaced and have no or little support – huge role for faith groups, voluntary and community groups and services…</a:t>
            </a:r>
          </a:p>
          <a:p>
            <a:r>
              <a:rPr lang="en-GB" dirty="0"/>
              <a:t>Jam tomorrow comes from Alice in Wonderland – Alice in conversation with the Queen – “ jam yesterday, jam tomorrow but never jam today”…</a:t>
            </a:r>
          </a:p>
          <a:p>
            <a:r>
              <a:rPr lang="en-GB" dirty="0"/>
              <a:t>Mayoral action group on poverty and fairness – </a:t>
            </a:r>
          </a:p>
          <a:p>
            <a:r>
              <a:rPr lang="en-GB" dirty="0" err="1"/>
              <a:t>Flatarchy</a:t>
            </a:r>
            <a:endParaRPr lang="en-GB" dirty="0"/>
          </a:p>
          <a:p>
            <a:r>
              <a:rPr lang="en-GB" dirty="0"/>
              <a:t>Listening carefully to people most impacted </a:t>
            </a:r>
          </a:p>
          <a:p>
            <a:r>
              <a:rPr lang="en-GB" dirty="0"/>
              <a:t>Working together with local councillors, Council officers, CCG, CAB, Food banks, and building on what they know…</a:t>
            </a:r>
          </a:p>
          <a:p>
            <a:r>
              <a:rPr lang="en-GB" dirty="0"/>
              <a:t>Holiday hunger – MPAC story – ran play schemes – knew them went to their network of community play schemes – funding from public health and then from the CCG – importance of working together – LCVS wrote up reports for the play partnership and for funders.  </a:t>
            </a:r>
          </a:p>
          <a:p>
            <a:endParaRPr lang="en-GB" dirty="0"/>
          </a:p>
          <a:p>
            <a:r>
              <a:rPr lang="en-GB" dirty="0"/>
              <a:t>A study from Cambridge University found that the cost of a healthy diet is estimated to have risen  by 8%,  and the price of healthy food has risen more than unhealthy foods.  The price of food is an important factor in how people decide what they will eat. </a:t>
            </a:r>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10</a:t>
            </a:fld>
            <a:endParaRPr lang="en-US"/>
          </a:p>
        </p:txBody>
      </p:sp>
    </p:spTree>
    <p:extLst>
      <p:ext uri="{BB962C8B-B14F-4D97-AF65-F5344CB8AC3E}">
        <p14:creationId xmlns:p14="http://schemas.microsoft.com/office/powerpoint/2010/main" val="2515992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Stories of people using food banks for 12 weeks, eight months – a year ….</a:t>
            </a:r>
          </a:p>
          <a:p>
            <a:r>
              <a:rPr lang="en-GB" dirty="0"/>
              <a:t>I think there are people with much more expertise than me who can contribute to our table discussions.. </a:t>
            </a:r>
          </a:p>
          <a:p>
            <a:endParaRPr lang="en-GB" dirty="0"/>
          </a:p>
          <a:p>
            <a:endParaRPr lang="en-GB" dirty="0"/>
          </a:p>
          <a:p>
            <a:endParaRPr lang="en-GB" dirty="0"/>
          </a:p>
          <a:p>
            <a:endParaRPr lang="en-US" dirty="0"/>
          </a:p>
        </p:txBody>
      </p:sp>
      <p:sp>
        <p:nvSpPr>
          <p:cNvPr id="4" name="Slide Number Placeholder 3"/>
          <p:cNvSpPr>
            <a:spLocks noGrp="1"/>
          </p:cNvSpPr>
          <p:nvPr>
            <p:ph type="sldNum" sz="quarter" idx="10"/>
          </p:nvPr>
        </p:nvSpPr>
        <p:spPr/>
        <p:txBody>
          <a:bodyPr/>
          <a:lstStyle/>
          <a:p>
            <a:fld id="{5FDD4DF4-502F-4F14-9BB0-0AF9D4D1EB52}" type="slidenum">
              <a:rPr lang="en-US" smtClean="0"/>
              <a:t>12</a:t>
            </a:fld>
            <a:endParaRPr lang="en-US"/>
          </a:p>
        </p:txBody>
      </p:sp>
    </p:spTree>
    <p:extLst>
      <p:ext uri="{BB962C8B-B14F-4D97-AF65-F5344CB8AC3E}">
        <p14:creationId xmlns:p14="http://schemas.microsoft.com/office/powerpoint/2010/main" val="1679239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315C-6D85-48B8-B9A1-2E4F4640ED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7749D2-5B4F-4BFB-B571-16B0F4E860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480AEF-F0A6-4346-A9A4-1EB88A704335}"/>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5" name="Footer Placeholder 4">
            <a:extLst>
              <a:ext uri="{FF2B5EF4-FFF2-40B4-BE49-F238E27FC236}">
                <a16:creationId xmlns:a16="http://schemas.microsoft.com/office/drawing/2014/main" id="{DABAEDF3-9B2A-4421-B49E-4C4FFACDC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5F37D-9E60-4FFD-97F6-92CF960ECB15}"/>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648613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ABA7-4C5D-4499-849C-73CB7DFF77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E32283-CEDF-4022-8B81-378B4B4B9C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968E15-CE60-4707-8521-0C16AD0FC7E3}"/>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5" name="Footer Placeholder 4">
            <a:extLst>
              <a:ext uri="{FF2B5EF4-FFF2-40B4-BE49-F238E27FC236}">
                <a16:creationId xmlns:a16="http://schemas.microsoft.com/office/drawing/2014/main" id="{89F285A4-FA17-41DA-BF45-CD58C2DF3D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2497F7-76A3-4BD9-BB0B-7E50EECF53C7}"/>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1294517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243FAA-EFE2-4BE1-9B47-FD1A55D10B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6EDA59-401A-4FDD-A1AA-DF37CA71B6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3F15C-2B6B-4625-8AB6-6B1646D3C92F}"/>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5" name="Footer Placeholder 4">
            <a:extLst>
              <a:ext uri="{FF2B5EF4-FFF2-40B4-BE49-F238E27FC236}">
                <a16:creationId xmlns:a16="http://schemas.microsoft.com/office/drawing/2014/main" id="{8FE7EBA5-5C70-4F75-A23C-F757056CF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5D51FD-8786-4998-A8C2-6367819DF06C}"/>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249506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B634-0A3F-45F7-837F-1AE21CCA72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C4EEA8-73AB-449D-A607-71C9CAA273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B59CF6-66F8-4157-8972-6ADF3D7ACD53}"/>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5" name="Footer Placeholder 4">
            <a:extLst>
              <a:ext uri="{FF2B5EF4-FFF2-40B4-BE49-F238E27FC236}">
                <a16:creationId xmlns:a16="http://schemas.microsoft.com/office/drawing/2014/main" id="{2A5A9190-61A6-471D-982F-F9BD2DF675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C92A01-4A5B-407A-9269-7FE98FD5176D}"/>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342551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7E6E-F6E3-4E92-97BA-E7171DADFB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0F18E4-C7B4-4698-91A9-2E0853DEE3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2FDB70A-706E-4DAA-B9EB-4423002A52D9}"/>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5" name="Footer Placeholder 4">
            <a:extLst>
              <a:ext uri="{FF2B5EF4-FFF2-40B4-BE49-F238E27FC236}">
                <a16:creationId xmlns:a16="http://schemas.microsoft.com/office/drawing/2014/main" id="{769D4223-FA01-489F-B166-EC2FC4F70D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22F2F-FCE1-4A6C-9082-1785FCF5B725}"/>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318743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5F7ED-B65B-46F1-9840-D6199F6CAD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E1A8D4-9626-4134-9AAB-BDBF0D5FFB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A29E55-E902-4F53-A92F-E29004C64C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40997B-C4D0-4368-BD71-BECCFA059884}"/>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6" name="Footer Placeholder 5">
            <a:extLst>
              <a:ext uri="{FF2B5EF4-FFF2-40B4-BE49-F238E27FC236}">
                <a16:creationId xmlns:a16="http://schemas.microsoft.com/office/drawing/2014/main" id="{23D7A6AC-1638-4AD9-83FD-C1512981F7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DEA20E-DBA0-4039-B677-315D7A8ACAD0}"/>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2878593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A827B-6404-4FDE-9BE5-47FE29ED12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089667-2B91-477F-9766-57F1C93265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22830F-A825-4ABA-B5BC-1A0C9D9F14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CC2B7C-296C-4C87-803C-258A0E27C3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A8098C3-EA58-4993-8DAE-90B1C6D3616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EA057A-3A1B-44E2-A584-CCC6674682E5}"/>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8" name="Footer Placeholder 7">
            <a:extLst>
              <a:ext uri="{FF2B5EF4-FFF2-40B4-BE49-F238E27FC236}">
                <a16:creationId xmlns:a16="http://schemas.microsoft.com/office/drawing/2014/main" id="{E591D6E0-E10A-4640-BDBC-E51EC6B12C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9A04E50-84D1-424E-AF1D-D65D6E3F9E71}"/>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3734911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C40-FA96-4DC6-96D9-E2023A84B0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4958AA-4047-40C0-868B-8FFE63F9A9F1}"/>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4" name="Footer Placeholder 3">
            <a:extLst>
              <a:ext uri="{FF2B5EF4-FFF2-40B4-BE49-F238E27FC236}">
                <a16:creationId xmlns:a16="http://schemas.microsoft.com/office/drawing/2014/main" id="{4C193F61-648C-4C89-A338-8CDF91E536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008272-1C6D-4740-8D85-EC84B59DAAFF}"/>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785576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B9E1B0-2C77-44A4-A0F2-85AC788F8A20}"/>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3" name="Footer Placeholder 2">
            <a:extLst>
              <a:ext uri="{FF2B5EF4-FFF2-40B4-BE49-F238E27FC236}">
                <a16:creationId xmlns:a16="http://schemas.microsoft.com/office/drawing/2014/main" id="{AB1B8CE6-4923-4DFD-94EB-1637D18038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5198FD-0A14-4F68-9E6A-B2D0B91CAB7B}"/>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3320932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71814-B163-4E2F-ADE2-D2D8324C04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7D76FD-A38D-4B73-B3BB-2A3C2A7A4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AF98F8-7771-45C6-913C-C7C716226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0061C5-1D68-458B-941D-C6A3E5DE534C}"/>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6" name="Footer Placeholder 5">
            <a:extLst>
              <a:ext uri="{FF2B5EF4-FFF2-40B4-BE49-F238E27FC236}">
                <a16:creationId xmlns:a16="http://schemas.microsoft.com/office/drawing/2014/main" id="{6B5B411E-802D-4EED-B5F2-A7067A8B90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2121C2-E662-483B-8BC0-66BF5B8536A4}"/>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2507188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8EE78-FDAC-44E2-93D7-CD1357E79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1AE3CB-A1E3-4752-A4C1-24779CFA14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D68B1C-F13F-47E7-8720-B0D70450FE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9B925E-031F-4954-B627-8B6FEA1A9C6F}"/>
              </a:ext>
            </a:extLst>
          </p:cNvPr>
          <p:cNvSpPr>
            <a:spLocks noGrp="1"/>
          </p:cNvSpPr>
          <p:nvPr>
            <p:ph type="dt" sz="half" idx="10"/>
          </p:nvPr>
        </p:nvSpPr>
        <p:spPr/>
        <p:txBody>
          <a:bodyPr/>
          <a:lstStyle/>
          <a:p>
            <a:fld id="{6C736CCE-DA66-4D2B-9E62-37EAA770505A}" type="datetimeFigureOut">
              <a:rPr lang="en-US" smtClean="0"/>
              <a:t>10/3/2017</a:t>
            </a:fld>
            <a:endParaRPr lang="en-US"/>
          </a:p>
        </p:txBody>
      </p:sp>
      <p:sp>
        <p:nvSpPr>
          <p:cNvPr id="6" name="Footer Placeholder 5">
            <a:extLst>
              <a:ext uri="{FF2B5EF4-FFF2-40B4-BE49-F238E27FC236}">
                <a16:creationId xmlns:a16="http://schemas.microsoft.com/office/drawing/2014/main" id="{EB638001-CF13-4CDC-9B4C-6E9CAF78B6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B98B45-0CBD-41DA-9256-3086EBE47D3A}"/>
              </a:ext>
            </a:extLst>
          </p:cNvPr>
          <p:cNvSpPr>
            <a:spLocks noGrp="1"/>
          </p:cNvSpPr>
          <p:nvPr>
            <p:ph type="sldNum" sz="quarter" idx="12"/>
          </p:nvPr>
        </p:nvSpPr>
        <p:spPr/>
        <p:txBody>
          <a:bodyPr/>
          <a:lstStyle/>
          <a:p>
            <a:fld id="{FF6348C7-42B8-4566-B0BA-D28ED40FDBA3}" type="slidenum">
              <a:rPr lang="en-US" smtClean="0"/>
              <a:t>‹#›</a:t>
            </a:fld>
            <a:endParaRPr lang="en-US"/>
          </a:p>
        </p:txBody>
      </p:sp>
    </p:spTree>
    <p:extLst>
      <p:ext uri="{BB962C8B-B14F-4D97-AF65-F5344CB8AC3E}">
        <p14:creationId xmlns:p14="http://schemas.microsoft.com/office/powerpoint/2010/main" val="251066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020EF8-CC45-4E6B-9FBE-D311402B55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3C2874-C9F4-412A-9FA3-59455E43E1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C5A401-F5E1-473A-AE2F-9C9B29AD1F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36CCE-DA66-4D2B-9E62-37EAA770505A}" type="datetimeFigureOut">
              <a:rPr lang="en-US" smtClean="0"/>
              <a:t>10/3/2017</a:t>
            </a:fld>
            <a:endParaRPr lang="en-US"/>
          </a:p>
        </p:txBody>
      </p:sp>
      <p:sp>
        <p:nvSpPr>
          <p:cNvPr id="5" name="Footer Placeholder 4">
            <a:extLst>
              <a:ext uri="{FF2B5EF4-FFF2-40B4-BE49-F238E27FC236}">
                <a16:creationId xmlns:a16="http://schemas.microsoft.com/office/drawing/2014/main" id="{B1E11143-1BDD-464D-BCCA-9140570205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255B99-8A21-4B23-8313-F3F7A1CD3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48C7-42B8-4566-B0BA-D28ED40FDBA3}" type="slidenum">
              <a:rPr lang="en-US" smtClean="0"/>
              <a:t>‹#›</a:t>
            </a:fld>
            <a:endParaRPr lang="en-US"/>
          </a:p>
        </p:txBody>
      </p:sp>
    </p:spTree>
    <p:extLst>
      <p:ext uri="{BB962C8B-B14F-4D97-AF65-F5344CB8AC3E}">
        <p14:creationId xmlns:p14="http://schemas.microsoft.com/office/powerpoint/2010/main" val="4035763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person, table, indoor, cutting&#10;&#10;Description generated with very high confidence">
            <a:extLst>
              <a:ext uri="{FF2B5EF4-FFF2-40B4-BE49-F238E27FC236}">
                <a16:creationId xmlns:a16="http://schemas.microsoft.com/office/drawing/2014/main" id="{E0A84C65-ADCA-4D27-B4BB-6D67C6A8D255}"/>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10839" b="14161"/>
          <a:stretch/>
        </p:blipFill>
        <p:spPr>
          <a:xfrm>
            <a:off x="20" y="10"/>
            <a:ext cx="12191980" cy="6857989"/>
          </a:xfrm>
          <a:prstGeom prst="rect">
            <a:avLst/>
          </a:prstGeom>
        </p:spPr>
      </p:pic>
      <p:sp>
        <p:nvSpPr>
          <p:cNvPr id="2" name="Title 1">
            <a:extLst>
              <a:ext uri="{FF2B5EF4-FFF2-40B4-BE49-F238E27FC236}">
                <a16:creationId xmlns:a16="http://schemas.microsoft.com/office/drawing/2014/main" id="{A10C6621-01C8-40DC-8A48-423E5C2ECA21}"/>
              </a:ext>
            </a:extLst>
          </p:cNvPr>
          <p:cNvSpPr>
            <a:spLocks noGrp="1"/>
          </p:cNvSpPr>
          <p:nvPr>
            <p:ph type="ctrTitle"/>
          </p:nvPr>
        </p:nvSpPr>
        <p:spPr>
          <a:xfrm>
            <a:off x="1524000" y="1122362"/>
            <a:ext cx="9144000" cy="2900518"/>
          </a:xfrm>
        </p:spPr>
        <p:txBody>
          <a:bodyPr>
            <a:normAutofit/>
          </a:bodyPr>
          <a:lstStyle/>
          <a:p>
            <a:r>
              <a:rPr lang="en-GB">
                <a:solidFill>
                  <a:srgbClr val="FFFFFF"/>
                </a:solidFill>
              </a:rPr>
              <a:t>Food Insecurity and Health </a:t>
            </a:r>
            <a:endParaRPr lang="en-US">
              <a:solidFill>
                <a:srgbClr val="FFFFFF"/>
              </a:solidFill>
            </a:endParaRPr>
          </a:p>
        </p:txBody>
      </p:sp>
      <p:sp>
        <p:nvSpPr>
          <p:cNvPr id="3" name="Subtitle 2">
            <a:extLst>
              <a:ext uri="{FF2B5EF4-FFF2-40B4-BE49-F238E27FC236}">
                <a16:creationId xmlns:a16="http://schemas.microsoft.com/office/drawing/2014/main" id="{58D89AE1-6276-4287-941D-B792A41E0FC6}"/>
              </a:ext>
            </a:extLst>
          </p:cNvPr>
          <p:cNvSpPr>
            <a:spLocks noGrp="1"/>
          </p:cNvSpPr>
          <p:nvPr>
            <p:ph type="subTitle" idx="1"/>
          </p:nvPr>
        </p:nvSpPr>
        <p:spPr>
          <a:xfrm>
            <a:off x="1524000" y="4159404"/>
            <a:ext cx="9144000" cy="1098395"/>
          </a:xfrm>
        </p:spPr>
        <p:txBody>
          <a:bodyPr>
            <a:noAutofit/>
          </a:bodyPr>
          <a:lstStyle/>
          <a:p>
            <a:endParaRPr lang="en-GB" dirty="0">
              <a:solidFill>
                <a:srgbClr val="FFFFFF"/>
              </a:solidFill>
            </a:endParaRPr>
          </a:p>
          <a:p>
            <a:r>
              <a:rPr lang="en-GB" dirty="0">
                <a:solidFill>
                  <a:srgbClr val="FFFFFF"/>
                </a:solidFill>
              </a:rPr>
              <a:t>Annette James </a:t>
            </a:r>
          </a:p>
          <a:p>
            <a:endParaRPr lang="en-GB" dirty="0">
              <a:solidFill>
                <a:srgbClr val="FFFFFF"/>
              </a:solidFill>
            </a:endParaRPr>
          </a:p>
          <a:p>
            <a:r>
              <a:rPr lang="en-GB" dirty="0">
                <a:solidFill>
                  <a:srgbClr val="FFFFFF"/>
                </a:solidFill>
              </a:rPr>
              <a:t>Feeding Liverpool 26</a:t>
            </a:r>
            <a:r>
              <a:rPr lang="en-GB" baseline="30000" dirty="0">
                <a:solidFill>
                  <a:srgbClr val="FFFFFF"/>
                </a:solidFill>
              </a:rPr>
              <a:t>th</a:t>
            </a:r>
            <a:r>
              <a:rPr lang="en-GB" dirty="0">
                <a:solidFill>
                  <a:srgbClr val="FFFFFF"/>
                </a:solidFill>
              </a:rPr>
              <a:t> September 2017</a:t>
            </a:r>
            <a:endParaRPr lang="en-US" dirty="0">
              <a:solidFill>
                <a:srgbClr val="FFFFFF"/>
              </a:solidFill>
            </a:endParaRPr>
          </a:p>
        </p:txBody>
      </p:sp>
    </p:spTree>
    <p:extLst>
      <p:ext uri="{BB962C8B-B14F-4D97-AF65-F5344CB8AC3E}">
        <p14:creationId xmlns:p14="http://schemas.microsoft.com/office/powerpoint/2010/main" val="39599464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a:extLst>
              <a:ext uri="{FF2B5EF4-FFF2-40B4-BE49-F238E27FC236}">
                <a16:creationId xmlns:a16="http://schemas.microsoft.com/office/drawing/2014/main" id="{7DFA7CEB-5429-4FD7-83B8-7B0DF751EC90}"/>
              </a:ext>
            </a:extLst>
          </p:cNvPr>
          <p:cNvPicPr>
            <a:picLocks noChangeAspect="1"/>
          </p:cNvPicPr>
          <p:nvPr/>
        </p:nvPicPr>
        <p:blipFill rotWithShape="1">
          <a:blip r:embed="rId3"/>
          <a:srcRect t="32797" r="-2" b="22147"/>
          <a:stretch/>
        </p:blipFill>
        <p:spPr>
          <a:xfrm>
            <a:off x="4791075" y="4357117"/>
            <a:ext cx="7400925" cy="2500884"/>
          </a:xfrm>
          <a:custGeom>
            <a:avLst/>
            <a:gdLst>
              <a:gd name="connsiteX0" fmla="*/ 1717230 w 7400925"/>
              <a:gd name="connsiteY0" fmla="*/ 0 h 2500884"/>
              <a:gd name="connsiteX1" fmla="*/ 7400925 w 7400925"/>
              <a:gd name="connsiteY1" fmla="*/ 0 h 2500884"/>
              <a:gd name="connsiteX2" fmla="*/ 7400925 w 7400925"/>
              <a:gd name="connsiteY2" fmla="*/ 2500884 h 2500884"/>
              <a:gd name="connsiteX3" fmla="*/ 0 w 7400925"/>
              <a:gd name="connsiteY3" fmla="*/ 2500884 h 2500884"/>
              <a:gd name="connsiteX4" fmla="*/ 0 w 7400925"/>
              <a:gd name="connsiteY4" fmla="*/ 2500883 h 2500884"/>
              <a:gd name="connsiteX5" fmla="*/ 552186 w 7400925"/>
              <a:gd name="connsiteY5" fmla="*/ 2500883 h 2500884"/>
              <a:gd name="connsiteX6" fmla="*/ 558423 w 7400925"/>
              <a:gd name="connsiteY6" fmla="*/ 2500883 h 250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00925" h="2500884">
                <a:moveTo>
                  <a:pt x="1717230" y="0"/>
                </a:moveTo>
                <a:lnTo>
                  <a:pt x="7400925" y="0"/>
                </a:lnTo>
                <a:lnTo>
                  <a:pt x="7400925" y="2500884"/>
                </a:lnTo>
                <a:lnTo>
                  <a:pt x="0" y="2500884"/>
                </a:lnTo>
                <a:lnTo>
                  <a:pt x="0" y="2500883"/>
                </a:lnTo>
                <a:lnTo>
                  <a:pt x="552186" y="2500883"/>
                </a:lnTo>
                <a:lnTo>
                  <a:pt x="558423" y="2500883"/>
                </a:lnTo>
                <a:close/>
              </a:path>
            </a:pathLst>
          </a:custGeom>
        </p:spPr>
      </p:pic>
      <p:sp>
        <p:nvSpPr>
          <p:cNvPr id="2" name="Title 1">
            <a:extLst>
              <a:ext uri="{FF2B5EF4-FFF2-40B4-BE49-F238E27FC236}">
                <a16:creationId xmlns:a16="http://schemas.microsoft.com/office/drawing/2014/main" id="{440BE4DE-4EEC-4D4D-B82B-7F5C2A395894}"/>
              </a:ext>
            </a:extLst>
          </p:cNvPr>
          <p:cNvSpPr>
            <a:spLocks noGrp="1"/>
          </p:cNvSpPr>
          <p:nvPr>
            <p:ph type="title"/>
          </p:nvPr>
        </p:nvSpPr>
        <p:spPr/>
        <p:txBody>
          <a:bodyPr>
            <a:normAutofit/>
          </a:bodyPr>
          <a:lstStyle/>
          <a:p>
            <a:r>
              <a:rPr lang="en-GB" dirty="0"/>
              <a:t>Where to start?</a:t>
            </a:r>
            <a:endParaRPr lang="en-US" dirty="0"/>
          </a:p>
        </p:txBody>
      </p:sp>
      <p:sp>
        <p:nvSpPr>
          <p:cNvPr id="3" name="Content Placeholder 2">
            <a:extLst>
              <a:ext uri="{FF2B5EF4-FFF2-40B4-BE49-F238E27FC236}">
                <a16:creationId xmlns:a16="http://schemas.microsoft.com/office/drawing/2014/main" id="{088A9438-9F88-4F65-90FA-054B028326F4}"/>
              </a:ext>
            </a:extLst>
          </p:cNvPr>
          <p:cNvSpPr>
            <a:spLocks noGrp="1"/>
          </p:cNvSpPr>
          <p:nvPr>
            <p:ph idx="1"/>
          </p:nvPr>
        </p:nvSpPr>
        <p:spPr>
          <a:xfrm>
            <a:off x="838200" y="1455576"/>
            <a:ext cx="10515600" cy="4889338"/>
          </a:xfrm>
        </p:spPr>
        <p:txBody>
          <a:bodyPr>
            <a:normAutofit fontScale="92500" lnSpcReduction="20000"/>
          </a:bodyPr>
          <a:lstStyle/>
          <a:p>
            <a:r>
              <a:rPr lang="en-GB" dirty="0"/>
              <a:t>Personal reflection – Jam tomorrow….</a:t>
            </a:r>
          </a:p>
          <a:p>
            <a:r>
              <a:rPr lang="en-GB" dirty="0"/>
              <a:t>Taste for health – strategy for the city, to change a food culture..</a:t>
            </a:r>
          </a:p>
          <a:p>
            <a:pPr lvl="1"/>
            <a:r>
              <a:rPr lang="en-GB" dirty="0"/>
              <a:t>Worked with a range of partners in health and education </a:t>
            </a:r>
          </a:p>
          <a:p>
            <a:pPr lvl="1"/>
            <a:r>
              <a:rPr lang="en-GB" dirty="0"/>
              <a:t>Eatwell plate </a:t>
            </a:r>
          </a:p>
          <a:p>
            <a:r>
              <a:rPr lang="en-GB" dirty="0"/>
              <a:t>Liverpool Play Partnership </a:t>
            </a:r>
          </a:p>
          <a:p>
            <a:pPr marL="0" indent="0">
              <a:buNone/>
            </a:pPr>
            <a:r>
              <a:rPr lang="en-GB" dirty="0"/>
              <a:t>	Merseyside Play Action Council </a:t>
            </a:r>
          </a:p>
          <a:p>
            <a:r>
              <a:rPr lang="en-GB" dirty="0"/>
              <a:t>Sustainable food cities – Liverpool Food People</a:t>
            </a:r>
          </a:p>
          <a:p>
            <a:r>
              <a:rPr lang="en-GB" dirty="0"/>
              <a:t>Food Banks </a:t>
            </a:r>
          </a:p>
          <a:p>
            <a:r>
              <a:rPr lang="en-GB" dirty="0"/>
              <a:t>Obesity Strategy </a:t>
            </a:r>
          </a:p>
          <a:p>
            <a:r>
              <a:rPr lang="en-GB" dirty="0"/>
              <a:t>Fairness Commission </a:t>
            </a:r>
          </a:p>
          <a:p>
            <a:pPr lvl="1"/>
            <a:r>
              <a:rPr lang="en-GB" dirty="0"/>
              <a:t>Mayoral action group </a:t>
            </a:r>
          </a:p>
          <a:p>
            <a:r>
              <a:rPr lang="en-GB" dirty="0"/>
              <a:t>Poverty and food insecurity</a:t>
            </a:r>
          </a:p>
          <a:p>
            <a:endParaRPr lang="en-GB" dirty="0"/>
          </a:p>
          <a:p>
            <a:endParaRPr lang="en-GB" dirty="0"/>
          </a:p>
          <a:p>
            <a:pPr marL="0" indent="0">
              <a:buNone/>
            </a:pPr>
            <a:endParaRPr lang="en-US" dirty="0"/>
          </a:p>
        </p:txBody>
      </p:sp>
    </p:spTree>
    <p:extLst>
      <p:ext uri="{BB962C8B-B14F-4D97-AF65-F5344CB8AC3E}">
        <p14:creationId xmlns:p14="http://schemas.microsoft.com/office/powerpoint/2010/main" val="3131176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F76A-D126-4753-9E6F-815722667E5C}"/>
              </a:ext>
            </a:extLst>
          </p:cNvPr>
          <p:cNvSpPr>
            <a:spLocks noGrp="1"/>
          </p:cNvSpPr>
          <p:nvPr>
            <p:ph type="title"/>
          </p:nvPr>
        </p:nvSpPr>
        <p:spPr/>
        <p:txBody>
          <a:bodyPr/>
          <a:lstStyle/>
          <a:p>
            <a:r>
              <a:rPr lang="en-GB" dirty="0"/>
              <a:t>What do we mean - terminology</a:t>
            </a:r>
            <a:endParaRPr lang="en-US" dirty="0"/>
          </a:p>
        </p:txBody>
      </p:sp>
      <p:sp>
        <p:nvSpPr>
          <p:cNvPr id="4" name="Content Placeholder 3">
            <a:extLst>
              <a:ext uri="{FF2B5EF4-FFF2-40B4-BE49-F238E27FC236}">
                <a16:creationId xmlns:a16="http://schemas.microsoft.com/office/drawing/2014/main" id="{8B4A0B87-044F-4740-AB8B-C19B01E7BC2B}"/>
              </a:ext>
            </a:extLst>
          </p:cNvPr>
          <p:cNvSpPr>
            <a:spLocks noGrp="1"/>
          </p:cNvSpPr>
          <p:nvPr>
            <p:ph sz="half" idx="1"/>
          </p:nvPr>
        </p:nvSpPr>
        <p:spPr>
          <a:xfrm>
            <a:off x="838200" y="1825624"/>
            <a:ext cx="5181600" cy="4183289"/>
          </a:xfrm>
        </p:spPr>
        <p:txBody>
          <a:bodyPr>
            <a:normAutofit/>
          </a:bodyPr>
          <a:lstStyle/>
          <a:p>
            <a:pPr marL="0" indent="0">
              <a:buNone/>
            </a:pPr>
            <a:r>
              <a:rPr lang="en-GB" b="1" dirty="0"/>
              <a:t>Undernutrition</a:t>
            </a:r>
          </a:p>
          <a:p>
            <a:r>
              <a:rPr lang="en-GB" dirty="0"/>
              <a:t> not enough food intake for energy needs</a:t>
            </a:r>
          </a:p>
          <a:p>
            <a:pPr marL="0" indent="0">
              <a:buNone/>
            </a:pPr>
            <a:endParaRPr lang="en-GB" dirty="0"/>
          </a:p>
          <a:p>
            <a:pPr marL="0" indent="0">
              <a:buNone/>
            </a:pPr>
            <a:r>
              <a:rPr lang="en-GB" b="1" dirty="0" err="1"/>
              <a:t>Malnutriton</a:t>
            </a:r>
            <a:endParaRPr lang="en-GB" b="1" dirty="0"/>
          </a:p>
          <a:p>
            <a:r>
              <a:rPr lang="en-GB" dirty="0"/>
              <a:t>Insufficient intake of nutrients to meet biological requirements</a:t>
            </a:r>
            <a:endParaRPr lang="en-US" dirty="0"/>
          </a:p>
          <a:p>
            <a:pPr marL="0" indent="0">
              <a:buNone/>
            </a:pPr>
            <a:endParaRPr lang="en-GB" dirty="0"/>
          </a:p>
          <a:p>
            <a:pPr marL="0" indent="0">
              <a:buNone/>
            </a:pPr>
            <a:endParaRPr lang="en-US" dirty="0"/>
          </a:p>
        </p:txBody>
      </p:sp>
      <p:sp>
        <p:nvSpPr>
          <p:cNvPr id="5" name="Content Placeholder 4">
            <a:extLst>
              <a:ext uri="{FF2B5EF4-FFF2-40B4-BE49-F238E27FC236}">
                <a16:creationId xmlns:a16="http://schemas.microsoft.com/office/drawing/2014/main" id="{4BC93293-B54A-4741-BCF6-CAD932B1CB8A}"/>
              </a:ext>
            </a:extLst>
          </p:cNvPr>
          <p:cNvSpPr>
            <a:spLocks noGrp="1"/>
          </p:cNvSpPr>
          <p:nvPr>
            <p:ph sz="half" idx="2"/>
          </p:nvPr>
        </p:nvSpPr>
        <p:spPr>
          <a:xfrm>
            <a:off x="6172200" y="1825624"/>
            <a:ext cx="5181600" cy="4519191"/>
          </a:xfrm>
        </p:spPr>
        <p:txBody>
          <a:bodyPr>
            <a:normAutofit/>
          </a:bodyPr>
          <a:lstStyle/>
          <a:p>
            <a:pPr marL="0" indent="0">
              <a:buNone/>
            </a:pPr>
            <a:r>
              <a:rPr lang="en-GB" b="1" dirty="0"/>
              <a:t>Concept of Hunger </a:t>
            </a:r>
          </a:p>
          <a:p>
            <a:r>
              <a:rPr lang="en-GB" dirty="0"/>
              <a:t>Physical pain</a:t>
            </a:r>
          </a:p>
          <a:p>
            <a:r>
              <a:rPr lang="en-GB" dirty="0"/>
              <a:t>Spectrum of hunger from short term physical experience of discomfort through chronic food shortage to life threatening lack of food </a:t>
            </a:r>
          </a:p>
          <a:p>
            <a:r>
              <a:rPr lang="en-GB" dirty="0"/>
              <a:t>Weakness from not eating </a:t>
            </a:r>
          </a:p>
          <a:p>
            <a:r>
              <a:rPr lang="en-GB" dirty="0"/>
              <a:t>Access to food/socioeconomic deprivation </a:t>
            </a:r>
          </a:p>
          <a:p>
            <a:pPr marL="0" indent="0">
              <a:buNone/>
            </a:pPr>
            <a:endParaRPr lang="en-GB" dirty="0"/>
          </a:p>
          <a:p>
            <a:endParaRPr lang="en-US" dirty="0"/>
          </a:p>
        </p:txBody>
      </p:sp>
    </p:spTree>
    <p:extLst>
      <p:ext uri="{BB962C8B-B14F-4D97-AF65-F5344CB8AC3E}">
        <p14:creationId xmlns:p14="http://schemas.microsoft.com/office/powerpoint/2010/main" val="1304397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280F1-8FA3-4BC0-9560-FA6CA71FC806}"/>
              </a:ext>
            </a:extLst>
          </p:cNvPr>
          <p:cNvSpPr>
            <a:spLocks noGrp="1"/>
          </p:cNvSpPr>
          <p:nvPr>
            <p:ph type="title"/>
          </p:nvPr>
        </p:nvSpPr>
        <p:spPr/>
        <p:txBody>
          <a:bodyPr>
            <a:normAutofit/>
          </a:bodyPr>
          <a:lstStyle/>
          <a:p>
            <a:r>
              <a:rPr lang="en-GB" sz="3200" b="1" dirty="0"/>
              <a:t>People who use formal and informal food banks…</a:t>
            </a:r>
            <a:endParaRPr lang="en-US" sz="3200" b="1" dirty="0"/>
          </a:p>
        </p:txBody>
      </p:sp>
      <p:sp>
        <p:nvSpPr>
          <p:cNvPr id="3" name="Content Placeholder 2">
            <a:extLst>
              <a:ext uri="{FF2B5EF4-FFF2-40B4-BE49-F238E27FC236}">
                <a16:creationId xmlns:a16="http://schemas.microsoft.com/office/drawing/2014/main" id="{C91B0E13-BE12-4003-A284-4804D98439A0}"/>
              </a:ext>
            </a:extLst>
          </p:cNvPr>
          <p:cNvSpPr>
            <a:spLocks noGrp="1"/>
          </p:cNvSpPr>
          <p:nvPr>
            <p:ph idx="1"/>
          </p:nvPr>
        </p:nvSpPr>
        <p:spPr>
          <a:xfrm>
            <a:off x="838200" y="1418254"/>
            <a:ext cx="10515600" cy="5075852"/>
          </a:xfrm>
        </p:spPr>
        <p:txBody>
          <a:bodyPr>
            <a:normAutofit fontScale="62500" lnSpcReduction="20000"/>
          </a:bodyPr>
          <a:lstStyle/>
          <a:p>
            <a:r>
              <a:rPr lang="en-GB" dirty="0"/>
              <a:t>Are often in low paid work</a:t>
            </a:r>
          </a:p>
          <a:p>
            <a:r>
              <a:rPr lang="en-GB" dirty="0"/>
              <a:t>Are individuals and families </a:t>
            </a:r>
          </a:p>
          <a:p>
            <a:r>
              <a:rPr lang="en-GB" dirty="0"/>
              <a:t>Come from a wide range of backgrounds, include displaced and vulnerable people</a:t>
            </a:r>
          </a:p>
          <a:p>
            <a:r>
              <a:rPr lang="en-GB" dirty="0"/>
              <a:t>Sometimes may have no access to cooking facilities </a:t>
            </a:r>
          </a:p>
          <a:p>
            <a:r>
              <a:rPr lang="en-GB" dirty="0"/>
              <a:t>Sometimes are in fuel poverty too – so unable to use facilities they have</a:t>
            </a:r>
          </a:p>
          <a:p>
            <a:r>
              <a:rPr lang="en-GB" dirty="0"/>
              <a:t>Often use food banks for much more than their 3 or 4 food parcels </a:t>
            </a:r>
          </a:p>
          <a:p>
            <a:endParaRPr lang="en-GB" dirty="0"/>
          </a:p>
          <a:p>
            <a:pPr marL="0" indent="0">
              <a:buNone/>
            </a:pPr>
            <a:r>
              <a:rPr lang="en-GB" b="1" dirty="0"/>
              <a:t>Packages are nutritionally balanced for short term/crisis use</a:t>
            </a:r>
          </a:p>
          <a:p>
            <a:r>
              <a:rPr lang="en-GB" dirty="0"/>
              <a:t>Support from individuals organisations and supermarkets…</a:t>
            </a:r>
          </a:p>
          <a:p>
            <a:r>
              <a:rPr lang="en-GB" dirty="0"/>
              <a:t>Barriers around cost and storage prevent distributers asking donors for fresh food</a:t>
            </a:r>
          </a:p>
          <a:p>
            <a:r>
              <a:rPr lang="en-GB" dirty="0"/>
              <a:t>Monetary gifts also accepted and food banks have worked with Fare share</a:t>
            </a:r>
          </a:p>
          <a:p>
            <a:r>
              <a:rPr lang="en-GB" dirty="0"/>
              <a:t>Mainly processed foods (increase in sugar and salt intake)</a:t>
            </a:r>
          </a:p>
          <a:p>
            <a:pPr lvl="1"/>
            <a:r>
              <a:rPr lang="en-GB" dirty="0"/>
              <a:t>Tinned soup, meat, tinned puddings, pasta, and pasta sauce</a:t>
            </a:r>
          </a:p>
          <a:p>
            <a:r>
              <a:rPr lang="en-GB" dirty="0"/>
              <a:t>Over long term eating this level of refined food could result in nutritional deficiencies</a:t>
            </a:r>
          </a:p>
          <a:p>
            <a:pPr marL="0" indent="0">
              <a:buNone/>
            </a:pPr>
            <a:r>
              <a:rPr lang="en-GB" dirty="0"/>
              <a:t>				</a:t>
            </a:r>
            <a:r>
              <a:rPr lang="en-GB"/>
              <a:t>with thanks to - Ref </a:t>
            </a:r>
            <a:r>
              <a:rPr lang="en-GB" dirty="0"/>
              <a:t>Rachael </a:t>
            </a:r>
            <a:r>
              <a:rPr lang="en-GB" dirty="0" err="1"/>
              <a:t>Loopstra</a:t>
            </a:r>
            <a:r>
              <a:rPr lang="en-GB" dirty="0"/>
              <a:t> and </a:t>
            </a:r>
            <a:r>
              <a:rPr lang="en-GB" dirty="0" err="1"/>
              <a:t>Doriann</a:t>
            </a:r>
            <a:r>
              <a:rPr lang="en-GB" dirty="0"/>
              <a:t> </a:t>
            </a:r>
            <a:r>
              <a:rPr lang="en-GB" dirty="0" err="1"/>
              <a:t>Lalor</a:t>
            </a:r>
            <a:endParaRPr lang="en-GB" dirty="0"/>
          </a:p>
          <a:p>
            <a:pPr marL="0" indent="0">
              <a:buNone/>
            </a:pPr>
            <a:r>
              <a:rPr lang="en-GB" dirty="0"/>
              <a:t> </a:t>
            </a:r>
          </a:p>
          <a:p>
            <a:endParaRPr lang="en-US" dirty="0"/>
          </a:p>
        </p:txBody>
      </p:sp>
    </p:spTree>
    <p:extLst>
      <p:ext uri="{BB962C8B-B14F-4D97-AF65-F5344CB8AC3E}">
        <p14:creationId xmlns:p14="http://schemas.microsoft.com/office/powerpoint/2010/main" val="4058006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35830-03FD-4D10-A83E-7F57093C1A57}"/>
              </a:ext>
            </a:extLst>
          </p:cNvPr>
          <p:cNvSpPr>
            <a:spLocks noGrp="1"/>
          </p:cNvSpPr>
          <p:nvPr>
            <p:ph type="title"/>
          </p:nvPr>
        </p:nvSpPr>
        <p:spPr/>
        <p:txBody>
          <a:bodyPr>
            <a:normAutofit fontScale="90000"/>
          </a:bodyPr>
          <a:lstStyle/>
          <a:p>
            <a:r>
              <a:rPr lang="en-GB" dirty="0"/>
              <a:t>Community eating and other initiatives include: </a:t>
            </a:r>
            <a:br>
              <a:rPr lang="en-GB" dirty="0"/>
            </a:br>
            <a:endParaRPr lang="en-US" dirty="0"/>
          </a:p>
        </p:txBody>
      </p:sp>
      <p:sp>
        <p:nvSpPr>
          <p:cNvPr id="3" name="Content Placeholder 2">
            <a:extLst>
              <a:ext uri="{FF2B5EF4-FFF2-40B4-BE49-F238E27FC236}">
                <a16:creationId xmlns:a16="http://schemas.microsoft.com/office/drawing/2014/main" id="{CB9CF146-2F84-4899-9F51-CF0B99FB108E}"/>
              </a:ext>
            </a:extLst>
          </p:cNvPr>
          <p:cNvSpPr>
            <a:spLocks noGrp="1"/>
          </p:cNvSpPr>
          <p:nvPr>
            <p:ph idx="1"/>
          </p:nvPr>
        </p:nvSpPr>
        <p:spPr>
          <a:xfrm>
            <a:off x="838200" y="1511559"/>
            <a:ext cx="10515600" cy="4665404"/>
          </a:xfrm>
        </p:spPr>
        <p:txBody>
          <a:bodyPr>
            <a:normAutofit fontScale="77500" lnSpcReduction="20000"/>
          </a:bodyPr>
          <a:lstStyle/>
          <a:p>
            <a:r>
              <a:rPr lang="en-GB" sz="3200" dirty="0"/>
              <a:t>Whitechapel centre – homeless </a:t>
            </a:r>
          </a:p>
          <a:p>
            <a:r>
              <a:rPr lang="en-GB" sz="3200" dirty="0"/>
              <a:t>Food cycle – reducing waste </a:t>
            </a:r>
          </a:p>
          <a:p>
            <a:r>
              <a:rPr lang="en-GB" sz="3200" dirty="0"/>
              <a:t>Squash nutrition – growing, seed, eating and food initiatives </a:t>
            </a:r>
          </a:p>
          <a:p>
            <a:r>
              <a:rPr lang="en-GB" sz="3200" dirty="0"/>
              <a:t>Neighbours cooking for vulnerable people in their street - community</a:t>
            </a:r>
          </a:p>
          <a:p>
            <a:r>
              <a:rPr lang="en-GB" sz="3200" dirty="0"/>
              <a:t>Coffee and sandwich share.. ‘Taste’ Dingle lane - Buy one -donate one – redistribution</a:t>
            </a:r>
          </a:p>
          <a:p>
            <a:r>
              <a:rPr lang="en-GB" sz="3200" dirty="0"/>
              <a:t>Share your lunch – Can Cook – campaign - donations online </a:t>
            </a:r>
          </a:p>
          <a:p>
            <a:r>
              <a:rPr lang="en-GB" sz="3200" dirty="0"/>
              <a:t>Linking food bank with other activities – volunteer into work programme (Liverpool Cathedral), debt advice, link with existing organisations</a:t>
            </a:r>
          </a:p>
          <a:p>
            <a:r>
              <a:rPr lang="en-GB" sz="3200" dirty="0"/>
              <a:t>Bread/bread and soup activities </a:t>
            </a:r>
          </a:p>
          <a:p>
            <a:r>
              <a:rPr lang="en-GB" sz="3200" dirty="0"/>
              <a:t>Apologies if I have not mentioned you there are many more… </a:t>
            </a:r>
          </a:p>
          <a:p>
            <a:r>
              <a:rPr lang="en-GB" sz="3200" dirty="0"/>
              <a:t>Asylum Link – support for destitute asylum seekers </a:t>
            </a:r>
            <a:endParaRPr lang="en-US" sz="3200" dirty="0"/>
          </a:p>
        </p:txBody>
      </p:sp>
    </p:spTree>
    <p:extLst>
      <p:ext uri="{BB962C8B-B14F-4D97-AF65-F5344CB8AC3E}">
        <p14:creationId xmlns:p14="http://schemas.microsoft.com/office/powerpoint/2010/main" val="3456095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4D245-D477-4C79-91F6-0381AD5ED11A}"/>
              </a:ext>
            </a:extLst>
          </p:cNvPr>
          <p:cNvSpPr>
            <a:spLocks noGrp="1"/>
          </p:cNvSpPr>
          <p:nvPr>
            <p:ph type="title"/>
          </p:nvPr>
        </p:nvSpPr>
        <p:spPr/>
        <p:txBody>
          <a:bodyPr>
            <a:normAutofit fontScale="90000"/>
          </a:bodyPr>
          <a:lstStyle/>
          <a:p>
            <a:br>
              <a:rPr lang="en-GB" dirty="0"/>
            </a:br>
            <a:r>
              <a:rPr lang="en-GB" dirty="0"/>
              <a:t>Child poverty in the UK </a:t>
            </a:r>
            <a:br>
              <a:rPr lang="en-GB" dirty="0"/>
            </a:br>
            <a:r>
              <a:rPr lang="en-GB" dirty="0"/>
              <a:t>(Child poverty is associated with a wide range of health damaging impacts</a:t>
            </a:r>
            <a:br>
              <a:rPr lang="en-GB" dirty="0"/>
            </a:br>
            <a:endParaRPr lang="en-US" dirty="0"/>
          </a:p>
        </p:txBody>
      </p:sp>
      <p:sp>
        <p:nvSpPr>
          <p:cNvPr id="3" name="Content Placeholder 2">
            <a:extLst>
              <a:ext uri="{FF2B5EF4-FFF2-40B4-BE49-F238E27FC236}">
                <a16:creationId xmlns:a16="http://schemas.microsoft.com/office/drawing/2014/main" id="{E11E3006-DEF4-4C3C-A064-1C8C474160B4}"/>
              </a:ext>
            </a:extLst>
          </p:cNvPr>
          <p:cNvSpPr>
            <a:spLocks noGrp="1"/>
          </p:cNvSpPr>
          <p:nvPr>
            <p:ph sz="half" idx="1"/>
          </p:nvPr>
        </p:nvSpPr>
        <p:spPr>
          <a:xfrm>
            <a:off x="838200" y="2344615"/>
            <a:ext cx="5181600" cy="3832348"/>
          </a:xfrm>
        </p:spPr>
        <p:txBody>
          <a:bodyPr>
            <a:normAutofit/>
          </a:bodyPr>
          <a:lstStyle/>
          <a:p>
            <a:r>
              <a:rPr lang="en-GB" dirty="0"/>
              <a:t>Babies more likely to die in the first year of life</a:t>
            </a:r>
          </a:p>
          <a:p>
            <a:r>
              <a:rPr lang="en-GB" dirty="0"/>
              <a:t> Be born small</a:t>
            </a:r>
          </a:p>
          <a:p>
            <a:r>
              <a:rPr lang="en-GB" dirty="0"/>
              <a:t> Be bottle fed </a:t>
            </a:r>
          </a:p>
          <a:p>
            <a:r>
              <a:rPr lang="en-GB" dirty="0"/>
              <a:t> Breathe second hand smoke</a:t>
            </a:r>
          </a:p>
          <a:p>
            <a:r>
              <a:rPr lang="en-GB" dirty="0"/>
              <a:t> Die in an accident</a:t>
            </a:r>
          </a:p>
          <a:p>
            <a:pPr marL="457200" lvl="1" indent="0">
              <a:buNone/>
            </a:pPr>
            <a:endParaRPr lang="en-GB" dirty="0"/>
          </a:p>
          <a:p>
            <a:endParaRPr lang="en-US" dirty="0"/>
          </a:p>
        </p:txBody>
      </p:sp>
      <p:sp>
        <p:nvSpPr>
          <p:cNvPr id="4" name="Content Placeholder 3">
            <a:extLst>
              <a:ext uri="{FF2B5EF4-FFF2-40B4-BE49-F238E27FC236}">
                <a16:creationId xmlns:a16="http://schemas.microsoft.com/office/drawing/2014/main" id="{EC24B5BF-89BE-4EBB-8F4B-2BEA74B1EA62}"/>
              </a:ext>
            </a:extLst>
          </p:cNvPr>
          <p:cNvSpPr>
            <a:spLocks noGrp="1"/>
          </p:cNvSpPr>
          <p:nvPr>
            <p:ph sz="half" idx="2"/>
          </p:nvPr>
        </p:nvSpPr>
        <p:spPr>
          <a:xfrm>
            <a:off x="6172200" y="2344615"/>
            <a:ext cx="5181600" cy="3832347"/>
          </a:xfrm>
        </p:spPr>
        <p:txBody>
          <a:bodyPr/>
          <a:lstStyle/>
          <a:p>
            <a:r>
              <a:rPr lang="en-GB" dirty="0"/>
              <a:t> Become overweight </a:t>
            </a:r>
          </a:p>
          <a:p>
            <a:r>
              <a:rPr lang="en-GB" dirty="0"/>
              <a:t> Suffer from asthma</a:t>
            </a:r>
          </a:p>
          <a:p>
            <a:r>
              <a:rPr lang="en-GB" dirty="0"/>
              <a:t> Have tooth decay</a:t>
            </a:r>
          </a:p>
          <a:p>
            <a:r>
              <a:rPr lang="en-GB" dirty="0"/>
              <a:t> Perform poorly at school</a:t>
            </a:r>
          </a:p>
          <a:p>
            <a:pPr marL="457200" lvl="1" indent="0">
              <a:buNone/>
            </a:pPr>
            <a:endParaRPr lang="en-GB" dirty="0"/>
          </a:p>
          <a:p>
            <a:pPr marL="457200" lvl="1" indent="0">
              <a:buNone/>
            </a:pPr>
            <a:r>
              <a:rPr lang="en-GB" dirty="0"/>
              <a:t>Source - Child poverty in the UK: using evidence for action</a:t>
            </a:r>
          </a:p>
          <a:p>
            <a:endParaRPr lang="en-US" dirty="0"/>
          </a:p>
        </p:txBody>
      </p:sp>
    </p:spTree>
    <p:extLst>
      <p:ext uri="{BB962C8B-B14F-4D97-AF65-F5344CB8AC3E}">
        <p14:creationId xmlns:p14="http://schemas.microsoft.com/office/powerpoint/2010/main" val="210663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6CCB0-3FE9-484A-ABE6-461DD8BC4C9C}"/>
              </a:ext>
            </a:extLst>
          </p:cNvPr>
          <p:cNvSpPr>
            <a:spLocks noGrp="1"/>
          </p:cNvSpPr>
          <p:nvPr>
            <p:ph type="title"/>
          </p:nvPr>
        </p:nvSpPr>
        <p:spPr/>
        <p:txBody>
          <a:bodyPr/>
          <a:lstStyle/>
          <a:p>
            <a:r>
              <a:rPr lang="en-GB" dirty="0"/>
              <a:t>What can we do…early years</a:t>
            </a:r>
            <a:endParaRPr lang="en-US" dirty="0"/>
          </a:p>
        </p:txBody>
      </p:sp>
      <p:sp>
        <p:nvSpPr>
          <p:cNvPr id="3" name="Content Placeholder 2">
            <a:extLst>
              <a:ext uri="{FF2B5EF4-FFF2-40B4-BE49-F238E27FC236}">
                <a16:creationId xmlns:a16="http://schemas.microsoft.com/office/drawing/2014/main" id="{861DB0AB-0F36-4D87-AD89-C45B8204B62A}"/>
              </a:ext>
            </a:extLst>
          </p:cNvPr>
          <p:cNvSpPr>
            <a:spLocks noGrp="1"/>
          </p:cNvSpPr>
          <p:nvPr>
            <p:ph idx="1"/>
          </p:nvPr>
        </p:nvSpPr>
        <p:spPr>
          <a:xfrm>
            <a:off x="838200" y="1349829"/>
            <a:ext cx="10515600" cy="4827134"/>
          </a:xfrm>
        </p:spPr>
        <p:txBody>
          <a:bodyPr>
            <a:normAutofit lnSpcReduction="10000"/>
          </a:bodyPr>
          <a:lstStyle/>
          <a:p>
            <a:pPr lvl="0"/>
            <a:r>
              <a:rPr lang="en-GB" sz="2600" dirty="0">
                <a:solidFill>
                  <a:prstClr val="black"/>
                </a:solidFill>
              </a:rPr>
              <a:t>Build relationships and work in partnership with each other</a:t>
            </a:r>
          </a:p>
          <a:p>
            <a:pPr lvl="0"/>
            <a:r>
              <a:rPr lang="en-GB" sz="2600" dirty="0">
                <a:solidFill>
                  <a:prstClr val="black"/>
                </a:solidFill>
              </a:rPr>
              <a:t>Excellent ante natal care (Bradford study - 2016)</a:t>
            </a:r>
          </a:p>
          <a:p>
            <a:pPr lvl="0"/>
            <a:r>
              <a:rPr lang="en-GB" sz="2600" dirty="0">
                <a:solidFill>
                  <a:prstClr val="black"/>
                </a:solidFill>
              </a:rPr>
              <a:t>Making breastfeeding the norm (UNICEF Baby friendly/Breast feeding initiative BFI)</a:t>
            </a:r>
          </a:p>
          <a:p>
            <a:r>
              <a:rPr lang="en-GB" dirty="0"/>
              <a:t>High quality universal services in childhood, health visiting, and social care</a:t>
            </a:r>
          </a:p>
          <a:p>
            <a:r>
              <a:rPr lang="en-GB" dirty="0"/>
              <a:t>Routine support for all families through parenting programmes</a:t>
            </a:r>
            <a:r>
              <a:rPr lang="en-US" dirty="0"/>
              <a:t>, key workers, children’s </a:t>
            </a:r>
            <a:r>
              <a:rPr lang="en-US" dirty="0" err="1"/>
              <a:t>centres</a:t>
            </a:r>
            <a:r>
              <a:rPr lang="en-US" dirty="0"/>
              <a:t> and early education</a:t>
            </a:r>
          </a:p>
          <a:p>
            <a:r>
              <a:rPr lang="en-US" dirty="0"/>
              <a:t> provide support so that all children can access healthy eating in the early years</a:t>
            </a:r>
          </a:p>
          <a:p>
            <a:r>
              <a:rPr lang="en-GB" dirty="0"/>
              <a:t> F</a:t>
            </a:r>
            <a:r>
              <a:rPr lang="en-US" dirty="0" err="1"/>
              <a:t>ocus</a:t>
            </a:r>
            <a:r>
              <a:rPr lang="en-US" dirty="0"/>
              <a:t> on narrowing educational attainment gap at all stages</a:t>
            </a:r>
            <a:endParaRPr lang="en-GB" dirty="0"/>
          </a:p>
        </p:txBody>
      </p:sp>
    </p:spTree>
    <p:extLst>
      <p:ext uri="{BB962C8B-B14F-4D97-AF65-F5344CB8AC3E}">
        <p14:creationId xmlns:p14="http://schemas.microsoft.com/office/powerpoint/2010/main" val="3660832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0F1E4-E4D7-4F09-AB05-BF40A4D0D1DE}"/>
              </a:ext>
            </a:extLst>
          </p:cNvPr>
          <p:cNvSpPr>
            <a:spLocks noGrp="1"/>
          </p:cNvSpPr>
          <p:nvPr>
            <p:ph type="title"/>
          </p:nvPr>
        </p:nvSpPr>
        <p:spPr/>
        <p:txBody>
          <a:bodyPr/>
          <a:lstStyle/>
          <a:p>
            <a:r>
              <a:rPr lang="en-GB" dirty="0"/>
              <a:t>What can we do young people, adults and older people</a:t>
            </a:r>
            <a:endParaRPr lang="en-US" dirty="0"/>
          </a:p>
        </p:txBody>
      </p:sp>
      <p:sp>
        <p:nvSpPr>
          <p:cNvPr id="3" name="Content Placeholder 2">
            <a:extLst>
              <a:ext uri="{FF2B5EF4-FFF2-40B4-BE49-F238E27FC236}">
                <a16:creationId xmlns:a16="http://schemas.microsoft.com/office/drawing/2014/main" id="{D10218E6-853B-40FD-ABDC-B7027B0B0FAB}"/>
              </a:ext>
            </a:extLst>
          </p:cNvPr>
          <p:cNvSpPr>
            <a:spLocks noGrp="1"/>
          </p:cNvSpPr>
          <p:nvPr>
            <p:ph idx="1"/>
          </p:nvPr>
        </p:nvSpPr>
        <p:spPr/>
        <p:txBody>
          <a:bodyPr>
            <a:normAutofit fontScale="92500" lnSpcReduction="10000"/>
          </a:bodyPr>
          <a:lstStyle/>
          <a:p>
            <a:r>
              <a:rPr lang="en-GB" dirty="0"/>
              <a:t>Build relationships across and within organisations and with local people </a:t>
            </a:r>
          </a:p>
          <a:p>
            <a:r>
              <a:rPr lang="en-GB" dirty="0"/>
              <a:t>Find was of working in partnership working, education, school health, social care, legal services, police, fire services, voluntary and community initiatives </a:t>
            </a:r>
          </a:p>
          <a:p>
            <a:r>
              <a:rPr lang="en-GB" dirty="0"/>
              <a:t>Build on what is working well for mental, emotional and physical health</a:t>
            </a:r>
          </a:p>
          <a:p>
            <a:r>
              <a:rPr lang="en-GB" dirty="0"/>
              <a:t>Identify gaps in provision and work together in solution focussed ways</a:t>
            </a:r>
          </a:p>
          <a:p>
            <a:r>
              <a:rPr lang="en-GB" dirty="0"/>
              <a:t>Protect the most vulnerable</a:t>
            </a:r>
          </a:p>
          <a:p>
            <a:r>
              <a:rPr lang="en-GB" dirty="0"/>
              <a:t>Find ways to support displaced people  </a:t>
            </a:r>
          </a:p>
          <a:p>
            <a:r>
              <a:rPr lang="en-GB" dirty="0"/>
              <a:t>Each organisation do what they can to work alongside councillors and politicians to bring about policy change and support policies that  reduce inequalities. </a:t>
            </a:r>
          </a:p>
          <a:p>
            <a:endParaRPr lang="en-US" dirty="0"/>
          </a:p>
        </p:txBody>
      </p:sp>
    </p:spTree>
    <p:extLst>
      <p:ext uri="{BB962C8B-B14F-4D97-AF65-F5344CB8AC3E}">
        <p14:creationId xmlns:p14="http://schemas.microsoft.com/office/powerpoint/2010/main" val="3063958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5393-0C0D-4AF8-8FF9-168A1863957B}"/>
              </a:ext>
            </a:extLst>
          </p:cNvPr>
          <p:cNvSpPr>
            <a:spLocks noGrp="1"/>
          </p:cNvSpPr>
          <p:nvPr>
            <p:ph type="title"/>
          </p:nvPr>
        </p:nvSpPr>
        <p:spPr/>
        <p:txBody>
          <a:bodyPr/>
          <a:lstStyle/>
          <a:p>
            <a:r>
              <a:rPr lang="en-GB" dirty="0"/>
              <a:t> </a:t>
            </a:r>
            <a:endParaRPr lang="en-US" dirty="0"/>
          </a:p>
        </p:txBody>
      </p:sp>
      <p:sp>
        <p:nvSpPr>
          <p:cNvPr id="3" name="Content Placeholder 2">
            <a:extLst>
              <a:ext uri="{FF2B5EF4-FFF2-40B4-BE49-F238E27FC236}">
                <a16:creationId xmlns:a16="http://schemas.microsoft.com/office/drawing/2014/main" id="{A13CE655-9BE6-4578-B594-B656E6C99629}"/>
              </a:ext>
            </a:extLst>
          </p:cNvPr>
          <p:cNvSpPr>
            <a:spLocks noGrp="1"/>
          </p:cNvSpPr>
          <p:nvPr>
            <p:ph idx="1"/>
          </p:nvPr>
        </p:nvSpPr>
        <p:spPr>
          <a:xfrm>
            <a:off x="838200" y="1500554"/>
            <a:ext cx="10515600" cy="4676409"/>
          </a:xfrm>
        </p:spPr>
        <p:txBody>
          <a:bodyPr/>
          <a:lstStyle/>
          <a:p>
            <a:pPr marL="0" indent="0">
              <a:buNone/>
            </a:pPr>
            <a:endParaRPr lang="en-GB" dirty="0"/>
          </a:p>
          <a:p>
            <a:pPr marL="0" indent="0">
              <a:buNone/>
            </a:pPr>
            <a:r>
              <a:rPr lang="en-GB" sz="5400" dirty="0"/>
              <a:t>‘It is amazing what you can accomplish if you don’t care who gets the credit.’</a:t>
            </a:r>
          </a:p>
          <a:p>
            <a:pPr marL="0" indent="0">
              <a:buNone/>
            </a:pPr>
            <a:r>
              <a:rPr lang="en-GB" sz="5400" dirty="0"/>
              <a:t>				</a:t>
            </a:r>
            <a:r>
              <a:rPr lang="en-GB" sz="3600" dirty="0"/>
              <a:t>Harry S Truman</a:t>
            </a:r>
            <a:endParaRPr lang="en-US" sz="3600" dirty="0"/>
          </a:p>
        </p:txBody>
      </p:sp>
      <p:sp>
        <p:nvSpPr>
          <p:cNvPr id="4" name="Oval 3">
            <a:extLst>
              <a:ext uri="{FF2B5EF4-FFF2-40B4-BE49-F238E27FC236}">
                <a16:creationId xmlns:a16="http://schemas.microsoft.com/office/drawing/2014/main" id="{0458AF58-79C0-4012-90A6-7FDAB7F788D2}"/>
              </a:ext>
            </a:extLst>
          </p:cNvPr>
          <p:cNvSpPr/>
          <p:nvPr/>
        </p:nvSpPr>
        <p:spPr>
          <a:xfrm>
            <a:off x="492369" y="586155"/>
            <a:ext cx="10456985" cy="518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9875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8B6E-C673-4756-B172-E3C442465C5D}"/>
              </a:ext>
            </a:extLst>
          </p:cNvPr>
          <p:cNvSpPr>
            <a:spLocks noGrp="1"/>
          </p:cNvSpPr>
          <p:nvPr>
            <p:ph type="title"/>
          </p:nvPr>
        </p:nvSpPr>
        <p:spPr/>
        <p:txBody>
          <a:bodyPr/>
          <a:lstStyle/>
          <a:p>
            <a:r>
              <a:rPr lang="en-GB" dirty="0"/>
              <a:t>Conclusion: </a:t>
            </a:r>
            <a:endParaRPr lang="en-US" dirty="0"/>
          </a:p>
        </p:txBody>
      </p:sp>
      <p:sp>
        <p:nvSpPr>
          <p:cNvPr id="3" name="Content Placeholder 2">
            <a:extLst>
              <a:ext uri="{FF2B5EF4-FFF2-40B4-BE49-F238E27FC236}">
                <a16:creationId xmlns:a16="http://schemas.microsoft.com/office/drawing/2014/main" id="{2D3EFC32-3A9D-4247-814D-E71A614DDB81}"/>
              </a:ext>
            </a:extLst>
          </p:cNvPr>
          <p:cNvSpPr>
            <a:spLocks noGrp="1"/>
          </p:cNvSpPr>
          <p:nvPr>
            <p:ph idx="1"/>
          </p:nvPr>
        </p:nvSpPr>
        <p:spPr>
          <a:xfrm>
            <a:off x="838200" y="1465943"/>
            <a:ext cx="10515600" cy="4860212"/>
          </a:xfrm>
        </p:spPr>
        <p:txBody>
          <a:bodyPr>
            <a:normAutofit fontScale="85000" lnSpcReduction="20000"/>
          </a:bodyPr>
          <a:lstStyle/>
          <a:p>
            <a:pPr marL="0" indent="0">
              <a:buNone/>
            </a:pPr>
            <a:r>
              <a:rPr lang="en-GB" dirty="0"/>
              <a:t>Food is special – it is a basic need and a basic pleasure</a:t>
            </a:r>
          </a:p>
          <a:p>
            <a:pPr marL="0" indent="0">
              <a:buNone/>
            </a:pPr>
            <a:r>
              <a:rPr lang="en-GB" dirty="0"/>
              <a:t>More fundamental than sex</a:t>
            </a:r>
          </a:p>
          <a:p>
            <a:pPr marL="0" indent="0">
              <a:buNone/>
            </a:pPr>
            <a:r>
              <a:rPr lang="en-GB" dirty="0"/>
              <a:t>Food is a carefully chosen and classified means of communication</a:t>
            </a:r>
          </a:p>
          <a:p>
            <a:pPr marL="0" indent="0">
              <a:buNone/>
            </a:pPr>
            <a:r>
              <a:rPr lang="en-GB" dirty="0"/>
              <a:t>Its production and distribution provides work and livelihoods and is a source of legitimacy to governments </a:t>
            </a:r>
          </a:p>
          <a:p>
            <a:pPr marL="0" indent="0">
              <a:buNone/>
            </a:pPr>
            <a:r>
              <a:rPr lang="en-GB" dirty="0"/>
              <a:t>It is an important building block of international relations</a:t>
            </a:r>
          </a:p>
          <a:p>
            <a:pPr marL="0" indent="0">
              <a:buNone/>
            </a:pPr>
            <a:r>
              <a:rPr lang="en-GB" dirty="0"/>
              <a:t>It is also a subject of conflict</a:t>
            </a:r>
          </a:p>
          <a:p>
            <a:pPr marL="0" indent="0">
              <a:buNone/>
            </a:pPr>
            <a:r>
              <a:rPr lang="en-GB" dirty="0"/>
              <a:t>Food excludes – it is a source of disease and discontent</a:t>
            </a:r>
          </a:p>
          <a:p>
            <a:pPr marL="0" indent="0">
              <a:buNone/>
            </a:pPr>
            <a:r>
              <a:rPr lang="en-GB" dirty="0"/>
              <a:t>It is at once a reason for environmental transformation and for its degradation and destruction</a:t>
            </a:r>
          </a:p>
          <a:p>
            <a:pPr marL="0" indent="0">
              <a:buNone/>
            </a:pPr>
            <a:r>
              <a:rPr lang="en-GB" dirty="0"/>
              <a:t>Food may be a cause of independence and subordination</a:t>
            </a:r>
          </a:p>
          <a:p>
            <a:pPr marL="0" indent="0">
              <a:buNone/>
            </a:pPr>
            <a:r>
              <a:rPr lang="en-GB" dirty="0"/>
              <a:t>It is a tool of war </a:t>
            </a:r>
          </a:p>
          <a:p>
            <a:pPr marL="0" indent="0">
              <a:buNone/>
            </a:pPr>
            <a:r>
              <a:rPr lang="en-GB" dirty="0"/>
              <a:t>Food is basic to human society as a whole</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1188261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E94547-C734-4D45-B675-E01109786851}"/>
              </a:ext>
            </a:extLst>
          </p:cNvPr>
          <p:cNvSpPr>
            <a:spLocks noGrp="1"/>
          </p:cNvSpPr>
          <p:nvPr>
            <p:ph type="title"/>
          </p:nvPr>
        </p:nvSpPr>
        <p:spPr/>
        <p:txBody>
          <a:bodyPr/>
          <a:lstStyle/>
          <a:p>
            <a:pPr algn="ctr"/>
            <a:r>
              <a:rPr lang="en-GB" dirty="0"/>
              <a:t>Thanks for listening </a:t>
            </a:r>
            <a:endParaRPr lang="en-US" dirty="0"/>
          </a:p>
        </p:txBody>
      </p:sp>
      <p:sp>
        <p:nvSpPr>
          <p:cNvPr id="5" name="Text Placeholder 4">
            <a:extLst>
              <a:ext uri="{FF2B5EF4-FFF2-40B4-BE49-F238E27FC236}">
                <a16:creationId xmlns:a16="http://schemas.microsoft.com/office/drawing/2014/main" id="{0225C8FC-80D6-4977-8882-6BF5D8C93EE0}"/>
              </a:ext>
            </a:extLst>
          </p:cNvPr>
          <p:cNvSpPr>
            <a:spLocks noGrp="1"/>
          </p:cNvSpPr>
          <p:nvPr>
            <p:ph type="body" idx="1"/>
          </p:nvPr>
        </p:nvSpPr>
        <p:spPr/>
        <p:txBody>
          <a:bodyPr>
            <a:normAutofit/>
          </a:bodyPr>
          <a:lstStyle/>
          <a:p>
            <a:pPr algn="ctr"/>
            <a:r>
              <a:rPr lang="en-GB" sz="3200" dirty="0"/>
              <a:t>Annette James</a:t>
            </a:r>
          </a:p>
          <a:p>
            <a:pPr algn="ctr"/>
            <a:r>
              <a:rPr lang="en-GB" sz="3200" dirty="0"/>
              <a:t>Wisewomanmail@gmail.com</a:t>
            </a:r>
            <a:endParaRPr lang="en-US" sz="3200" dirty="0"/>
          </a:p>
        </p:txBody>
      </p:sp>
    </p:spTree>
    <p:extLst>
      <p:ext uri="{BB962C8B-B14F-4D97-AF65-F5344CB8AC3E}">
        <p14:creationId xmlns:p14="http://schemas.microsoft.com/office/powerpoint/2010/main" val="3582772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71F9-C6D6-4E98-A2B8-1AC854673A89}"/>
              </a:ext>
            </a:extLst>
          </p:cNvPr>
          <p:cNvSpPr>
            <a:spLocks noGrp="1"/>
          </p:cNvSpPr>
          <p:nvPr>
            <p:ph type="title"/>
          </p:nvPr>
        </p:nvSpPr>
        <p:spPr/>
        <p:txBody>
          <a:bodyPr/>
          <a:lstStyle/>
          <a:p>
            <a:r>
              <a:rPr lang="en-GB" dirty="0"/>
              <a:t>Overview</a:t>
            </a:r>
            <a:endParaRPr lang="en-US" dirty="0"/>
          </a:p>
        </p:txBody>
      </p:sp>
      <p:sp>
        <p:nvSpPr>
          <p:cNvPr id="3" name="Content Placeholder 2">
            <a:extLst>
              <a:ext uri="{FF2B5EF4-FFF2-40B4-BE49-F238E27FC236}">
                <a16:creationId xmlns:a16="http://schemas.microsoft.com/office/drawing/2014/main" id="{ED562266-1EAE-4DEC-B958-3B8D4146A962}"/>
              </a:ext>
            </a:extLst>
          </p:cNvPr>
          <p:cNvSpPr>
            <a:spLocks noGrp="1"/>
          </p:cNvSpPr>
          <p:nvPr>
            <p:ph idx="1"/>
          </p:nvPr>
        </p:nvSpPr>
        <p:spPr>
          <a:xfrm>
            <a:off x="838200" y="1250302"/>
            <a:ext cx="10359452" cy="5330380"/>
          </a:xfrm>
        </p:spPr>
        <p:txBody>
          <a:bodyPr>
            <a:normAutofit/>
          </a:bodyPr>
          <a:lstStyle/>
          <a:p>
            <a:r>
              <a:rPr lang="en-GB" dirty="0"/>
              <a:t>Asset based focus </a:t>
            </a:r>
          </a:p>
          <a:p>
            <a:r>
              <a:rPr lang="en-GB" dirty="0"/>
              <a:t>Nutritional science</a:t>
            </a:r>
          </a:p>
          <a:p>
            <a:r>
              <a:rPr lang="en-GB" dirty="0"/>
              <a:t>Most important causes of death in affluent societies</a:t>
            </a:r>
          </a:p>
          <a:p>
            <a:r>
              <a:rPr lang="en-GB" dirty="0"/>
              <a:t>Public health approach </a:t>
            </a:r>
          </a:p>
          <a:p>
            <a:r>
              <a:rPr lang="en-US" dirty="0"/>
              <a:t>Malnutrition </a:t>
            </a:r>
            <a:r>
              <a:rPr lang="en-GB" dirty="0"/>
              <a:t>Undernutrition and H</a:t>
            </a:r>
            <a:r>
              <a:rPr lang="en-US" dirty="0" err="1"/>
              <a:t>unger</a:t>
            </a:r>
            <a:r>
              <a:rPr lang="en-US" dirty="0"/>
              <a:t> what do we mean?</a:t>
            </a:r>
          </a:p>
          <a:p>
            <a:r>
              <a:rPr lang="en-GB" dirty="0"/>
              <a:t>P</a:t>
            </a:r>
            <a:r>
              <a:rPr lang="en-US" dirty="0" err="1"/>
              <a:t>ersonal</a:t>
            </a:r>
            <a:r>
              <a:rPr lang="en-US" dirty="0"/>
              <a:t> reflection and where to start</a:t>
            </a:r>
          </a:p>
          <a:p>
            <a:r>
              <a:rPr lang="en-GB" dirty="0"/>
              <a:t>W</a:t>
            </a:r>
            <a:r>
              <a:rPr lang="en-US" dirty="0"/>
              <a:t>ho uses food banks?</a:t>
            </a:r>
          </a:p>
          <a:p>
            <a:r>
              <a:rPr lang="en-GB" dirty="0"/>
              <a:t>Community eating and other initiatives</a:t>
            </a:r>
          </a:p>
          <a:p>
            <a:r>
              <a:rPr lang="en-GB" dirty="0"/>
              <a:t>Child Poverty</a:t>
            </a:r>
          </a:p>
          <a:p>
            <a:r>
              <a:rPr lang="en-GB" dirty="0"/>
              <a:t>What can we do? – Imperative of working together – Conclusion.</a:t>
            </a:r>
            <a:endParaRPr lang="en-US" dirty="0"/>
          </a:p>
        </p:txBody>
      </p:sp>
    </p:spTree>
    <p:extLst>
      <p:ext uri="{BB962C8B-B14F-4D97-AF65-F5344CB8AC3E}">
        <p14:creationId xmlns:p14="http://schemas.microsoft.com/office/powerpoint/2010/main" val="146145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8475-3FF3-4C5B-A342-1ED9C49B9BD0}"/>
              </a:ext>
            </a:extLst>
          </p:cNvPr>
          <p:cNvSpPr>
            <a:spLocks noGrp="1"/>
          </p:cNvSpPr>
          <p:nvPr>
            <p:ph type="title"/>
          </p:nvPr>
        </p:nvSpPr>
        <p:spPr/>
        <p:txBody>
          <a:bodyPr/>
          <a:lstStyle/>
          <a:p>
            <a:r>
              <a:rPr lang="en-GB" dirty="0"/>
              <a:t>Asset focussed</a:t>
            </a:r>
            <a:endParaRPr lang="en-US" dirty="0"/>
          </a:p>
        </p:txBody>
      </p:sp>
      <p:sp>
        <p:nvSpPr>
          <p:cNvPr id="3" name="Content Placeholder 2">
            <a:extLst>
              <a:ext uri="{FF2B5EF4-FFF2-40B4-BE49-F238E27FC236}">
                <a16:creationId xmlns:a16="http://schemas.microsoft.com/office/drawing/2014/main" id="{F4A8F8C9-0795-49E0-A449-29E77199B570}"/>
              </a:ext>
            </a:extLst>
          </p:cNvPr>
          <p:cNvSpPr>
            <a:spLocks noGrp="1"/>
          </p:cNvSpPr>
          <p:nvPr>
            <p:ph idx="1"/>
          </p:nvPr>
        </p:nvSpPr>
        <p:spPr/>
        <p:txBody>
          <a:bodyPr/>
          <a:lstStyle/>
          <a:p>
            <a:r>
              <a:rPr lang="en-GB" dirty="0"/>
              <a:t>Right to food </a:t>
            </a:r>
          </a:p>
          <a:p>
            <a:r>
              <a:rPr lang="en-GB" dirty="0"/>
              <a:t>Right to health</a:t>
            </a:r>
          </a:p>
          <a:p>
            <a:r>
              <a:rPr lang="en-GB" dirty="0"/>
              <a:t>Right to be respected - whole people and families </a:t>
            </a:r>
          </a:p>
          <a:p>
            <a:r>
              <a:rPr lang="en-GB" dirty="0"/>
              <a:t>Recognise displacement and circumstances</a:t>
            </a:r>
          </a:p>
          <a:p>
            <a:endParaRPr lang="en-GB" dirty="0"/>
          </a:p>
          <a:p>
            <a:pPr lvl="1"/>
            <a:r>
              <a:rPr lang="en-GB" sz="2800" dirty="0"/>
              <a:t>If you have come to help then you can go away but if you have come because your liberation is tied up with ours then you are welcome.</a:t>
            </a:r>
          </a:p>
          <a:p>
            <a:pPr lvl="8"/>
            <a:r>
              <a:rPr lang="en-GB" sz="2800" dirty="0"/>
              <a:t>Lilla Watson, black social worker US</a:t>
            </a:r>
            <a:endParaRPr lang="en-US" sz="2800" dirty="0"/>
          </a:p>
        </p:txBody>
      </p:sp>
      <p:sp>
        <p:nvSpPr>
          <p:cNvPr id="4" name="Oval 3">
            <a:extLst>
              <a:ext uri="{FF2B5EF4-FFF2-40B4-BE49-F238E27FC236}">
                <a16:creationId xmlns:a16="http://schemas.microsoft.com/office/drawing/2014/main" id="{73B0DCFC-2E66-4BFE-A7A6-2E001B7700D0}"/>
              </a:ext>
            </a:extLst>
          </p:cNvPr>
          <p:cNvSpPr/>
          <p:nvPr/>
        </p:nvSpPr>
        <p:spPr>
          <a:xfrm>
            <a:off x="838200" y="3860800"/>
            <a:ext cx="10515599" cy="24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551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43B2-18C7-457D-A8FA-D3EB9413D25C}"/>
              </a:ext>
            </a:extLst>
          </p:cNvPr>
          <p:cNvSpPr>
            <a:spLocks noGrp="1"/>
          </p:cNvSpPr>
          <p:nvPr>
            <p:ph type="title"/>
          </p:nvPr>
        </p:nvSpPr>
        <p:spPr/>
        <p:txBody>
          <a:bodyPr/>
          <a:lstStyle/>
          <a:p>
            <a:r>
              <a:rPr lang="en-GB" dirty="0"/>
              <a:t>Work with the people…</a:t>
            </a:r>
            <a:endParaRPr lang="en-US" dirty="0"/>
          </a:p>
        </p:txBody>
      </p:sp>
      <p:sp>
        <p:nvSpPr>
          <p:cNvPr id="3" name="Content Placeholder 2">
            <a:extLst>
              <a:ext uri="{FF2B5EF4-FFF2-40B4-BE49-F238E27FC236}">
                <a16:creationId xmlns:a16="http://schemas.microsoft.com/office/drawing/2014/main" id="{2051913C-DD3B-471F-91C9-F4E13AC0E65C}"/>
              </a:ext>
            </a:extLst>
          </p:cNvPr>
          <p:cNvSpPr>
            <a:spLocks noGrp="1"/>
          </p:cNvSpPr>
          <p:nvPr>
            <p:ph idx="1"/>
          </p:nvPr>
        </p:nvSpPr>
        <p:spPr>
          <a:xfrm>
            <a:off x="838200" y="1359877"/>
            <a:ext cx="10515600" cy="4817086"/>
          </a:xfrm>
        </p:spPr>
        <p:txBody>
          <a:bodyPr>
            <a:normAutofit/>
          </a:bodyPr>
          <a:lstStyle/>
          <a:p>
            <a:pPr marL="0" indent="0">
              <a:buNone/>
            </a:pPr>
            <a:endParaRPr lang="en-GB" sz="4000" dirty="0"/>
          </a:p>
          <a:p>
            <a:pPr marL="0" indent="0">
              <a:buNone/>
            </a:pPr>
            <a:r>
              <a:rPr lang="en-GB" sz="4000" dirty="0"/>
              <a:t>Go to the people, live with them, learn from them, learn from them, love them. Start with what they know. Build with what they have. But with the best leaders, when the work is done, the task accomplished  the people will say –  ‘we have done this ourselves…Lao Tzu</a:t>
            </a:r>
            <a:endParaRPr lang="en-US" sz="4000" dirty="0"/>
          </a:p>
        </p:txBody>
      </p:sp>
    </p:spTree>
    <p:extLst>
      <p:ext uri="{BB962C8B-B14F-4D97-AF65-F5344CB8AC3E}">
        <p14:creationId xmlns:p14="http://schemas.microsoft.com/office/powerpoint/2010/main" val="2783313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F6E13-6E4E-45EB-B4D5-F66277A787BB}"/>
              </a:ext>
            </a:extLst>
          </p:cNvPr>
          <p:cNvSpPr>
            <a:spLocks noGrp="1"/>
          </p:cNvSpPr>
          <p:nvPr>
            <p:ph type="title"/>
          </p:nvPr>
        </p:nvSpPr>
        <p:spPr/>
        <p:txBody>
          <a:bodyPr/>
          <a:lstStyle/>
          <a:p>
            <a:r>
              <a:rPr lang="en-GB" dirty="0"/>
              <a:t>Definitions</a:t>
            </a:r>
            <a:endParaRPr lang="en-US" dirty="0"/>
          </a:p>
        </p:txBody>
      </p:sp>
      <p:sp>
        <p:nvSpPr>
          <p:cNvPr id="3" name="Content Placeholder 2">
            <a:extLst>
              <a:ext uri="{FF2B5EF4-FFF2-40B4-BE49-F238E27FC236}">
                <a16:creationId xmlns:a16="http://schemas.microsoft.com/office/drawing/2014/main" id="{20A22388-85E5-40EF-8513-374B2191A0C5}"/>
              </a:ext>
            </a:extLst>
          </p:cNvPr>
          <p:cNvSpPr>
            <a:spLocks noGrp="1"/>
          </p:cNvSpPr>
          <p:nvPr>
            <p:ph idx="1"/>
          </p:nvPr>
        </p:nvSpPr>
        <p:spPr>
          <a:xfrm>
            <a:off x="615820" y="1474237"/>
            <a:ext cx="10737980" cy="4702725"/>
          </a:xfrm>
        </p:spPr>
        <p:txBody>
          <a:bodyPr>
            <a:normAutofit fontScale="92500"/>
          </a:bodyPr>
          <a:lstStyle/>
          <a:p>
            <a:pPr marL="0" indent="0">
              <a:buNone/>
            </a:pPr>
            <a:r>
              <a:rPr lang="en-GB" sz="3500" dirty="0"/>
              <a:t>Food Insecurity:</a:t>
            </a:r>
          </a:p>
          <a:p>
            <a:r>
              <a:rPr lang="en-GB" sz="3500" dirty="0"/>
              <a:t>People not having enough to eat according to acceptable cultural norms</a:t>
            </a:r>
          </a:p>
          <a:p>
            <a:r>
              <a:rPr lang="en-GB" sz="3500" dirty="0"/>
              <a:t>Life Sciences Research Office (LSRO)- expanded this definition to include –</a:t>
            </a:r>
          </a:p>
          <a:p>
            <a:pPr lvl="1"/>
            <a:r>
              <a:rPr lang="en-GB" sz="3500" dirty="0"/>
              <a:t>Lack of secure provision at household and individual levels </a:t>
            </a:r>
          </a:p>
          <a:p>
            <a:pPr lvl="1"/>
            <a:endParaRPr lang="en-GB" sz="3500" dirty="0"/>
          </a:p>
          <a:p>
            <a:pPr marL="0" indent="0">
              <a:buNone/>
            </a:pPr>
            <a:r>
              <a:rPr lang="en-GB" sz="3500" dirty="0"/>
              <a:t>Food Security:</a:t>
            </a:r>
          </a:p>
          <a:p>
            <a:r>
              <a:rPr lang="en-GB" sz="3500" dirty="0"/>
              <a:t>Enough food for an active healthy life</a:t>
            </a:r>
          </a:p>
          <a:p>
            <a:pPr marL="457200" lvl="1" indent="0">
              <a:buNone/>
            </a:pPr>
            <a:endParaRPr lang="en-US" sz="3600" dirty="0"/>
          </a:p>
        </p:txBody>
      </p:sp>
    </p:spTree>
    <p:extLst>
      <p:ext uri="{BB962C8B-B14F-4D97-AF65-F5344CB8AC3E}">
        <p14:creationId xmlns:p14="http://schemas.microsoft.com/office/powerpoint/2010/main" val="351190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13DDE-EFFA-49A7-823C-A090DF001875}"/>
              </a:ext>
            </a:extLst>
          </p:cNvPr>
          <p:cNvSpPr>
            <a:spLocks noGrp="1"/>
          </p:cNvSpPr>
          <p:nvPr>
            <p:ph type="title"/>
          </p:nvPr>
        </p:nvSpPr>
        <p:spPr/>
        <p:txBody>
          <a:bodyPr/>
          <a:lstStyle/>
          <a:p>
            <a:r>
              <a:rPr lang="en-GB" dirty="0"/>
              <a:t>Food insecurity can lead to: </a:t>
            </a:r>
            <a:endParaRPr lang="en-US" dirty="0"/>
          </a:p>
        </p:txBody>
      </p:sp>
      <p:sp>
        <p:nvSpPr>
          <p:cNvPr id="3" name="Content Placeholder 2">
            <a:extLst>
              <a:ext uri="{FF2B5EF4-FFF2-40B4-BE49-F238E27FC236}">
                <a16:creationId xmlns:a16="http://schemas.microsoft.com/office/drawing/2014/main" id="{C6670024-2526-4568-9158-8BB75106622A}"/>
              </a:ext>
            </a:extLst>
          </p:cNvPr>
          <p:cNvSpPr>
            <a:spLocks noGrp="1"/>
          </p:cNvSpPr>
          <p:nvPr>
            <p:ph idx="1"/>
          </p:nvPr>
        </p:nvSpPr>
        <p:spPr>
          <a:xfrm>
            <a:off x="838200" y="1418253"/>
            <a:ext cx="10515600" cy="4758710"/>
          </a:xfrm>
        </p:spPr>
        <p:txBody>
          <a:bodyPr>
            <a:normAutofit lnSpcReduction="10000"/>
          </a:bodyPr>
          <a:lstStyle/>
          <a:p>
            <a:r>
              <a:rPr lang="en-GB" dirty="0"/>
              <a:t>Adverse health and developmental outcomes both nutritional and non-nutritional in nature </a:t>
            </a:r>
          </a:p>
          <a:p>
            <a:r>
              <a:rPr lang="en-GB" dirty="0"/>
              <a:t>An increased prevalence of inadequate intake of key nutrients</a:t>
            </a:r>
          </a:p>
          <a:p>
            <a:r>
              <a:rPr lang="en-GB" dirty="0"/>
              <a:t>Risk of overweight in women and girls</a:t>
            </a:r>
          </a:p>
          <a:p>
            <a:r>
              <a:rPr lang="en-GB" dirty="0"/>
              <a:t>Depressive symptoms in adolescence</a:t>
            </a:r>
          </a:p>
          <a:p>
            <a:r>
              <a:rPr lang="en-GB" dirty="0"/>
              <a:t>Poor physical and mental health</a:t>
            </a:r>
          </a:p>
          <a:p>
            <a:r>
              <a:rPr lang="en-GB" dirty="0"/>
              <a:t>Behavioural problems</a:t>
            </a:r>
          </a:p>
          <a:p>
            <a:r>
              <a:rPr lang="en-GB" dirty="0"/>
              <a:t>Poorer school performance </a:t>
            </a:r>
          </a:p>
          <a:p>
            <a:r>
              <a:rPr lang="en-GB" dirty="0"/>
              <a:t>Impact of food insecurity is cumulative through life</a:t>
            </a:r>
          </a:p>
          <a:p>
            <a:r>
              <a:rPr lang="en-GB" dirty="0"/>
              <a:t>On a population basis the unknown impact of Brexit on food.</a:t>
            </a:r>
          </a:p>
        </p:txBody>
      </p:sp>
    </p:spTree>
    <p:extLst>
      <p:ext uri="{BB962C8B-B14F-4D97-AF65-F5344CB8AC3E}">
        <p14:creationId xmlns:p14="http://schemas.microsoft.com/office/powerpoint/2010/main" val="2070457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316E8-7523-4FD1-A0A4-68C730095B41}"/>
              </a:ext>
            </a:extLst>
          </p:cNvPr>
          <p:cNvSpPr>
            <a:spLocks noGrp="1"/>
          </p:cNvSpPr>
          <p:nvPr>
            <p:ph type="title"/>
          </p:nvPr>
        </p:nvSpPr>
        <p:spPr/>
        <p:txBody>
          <a:bodyPr/>
          <a:lstStyle/>
          <a:p>
            <a:r>
              <a:rPr lang="en-GB" u="sng" dirty="0"/>
              <a:t>Nutritional needs of populations</a:t>
            </a:r>
            <a:br>
              <a:rPr lang="en-GB" dirty="0"/>
            </a:br>
            <a:endParaRPr lang="en-US" dirty="0"/>
          </a:p>
        </p:txBody>
      </p:sp>
      <p:sp>
        <p:nvSpPr>
          <p:cNvPr id="3" name="Content Placeholder 2">
            <a:extLst>
              <a:ext uri="{FF2B5EF4-FFF2-40B4-BE49-F238E27FC236}">
                <a16:creationId xmlns:a16="http://schemas.microsoft.com/office/drawing/2014/main" id="{A97D6B63-4B68-4518-811B-A2555399152E}"/>
              </a:ext>
            </a:extLst>
          </p:cNvPr>
          <p:cNvSpPr>
            <a:spLocks noGrp="1"/>
          </p:cNvSpPr>
          <p:nvPr>
            <p:ph idx="1"/>
          </p:nvPr>
        </p:nvSpPr>
        <p:spPr>
          <a:xfrm>
            <a:off x="838200" y="1320800"/>
            <a:ext cx="10515600" cy="5138057"/>
          </a:xfrm>
        </p:spPr>
        <p:txBody>
          <a:bodyPr>
            <a:normAutofit fontScale="92500" lnSpcReduction="10000"/>
          </a:bodyPr>
          <a:lstStyle/>
          <a:p>
            <a:pPr marL="0" indent="0">
              <a:buNone/>
            </a:pPr>
            <a:r>
              <a:rPr lang="en-GB" dirty="0"/>
              <a:t>The concept of diseases of </a:t>
            </a:r>
            <a:r>
              <a:rPr lang="en-GB" dirty="0" err="1"/>
              <a:t>dietry</a:t>
            </a:r>
            <a:r>
              <a:rPr lang="en-GB" dirty="0"/>
              <a:t> origin goes back </a:t>
            </a:r>
            <a:r>
              <a:rPr lang="en-GB" dirty="0" err="1"/>
              <a:t>centuaries</a:t>
            </a:r>
            <a:r>
              <a:rPr lang="en-GB" dirty="0"/>
              <a:t>…</a:t>
            </a:r>
          </a:p>
          <a:p>
            <a:r>
              <a:rPr lang="en-GB" dirty="0"/>
              <a:t>Captain Lind’s Sailors suffering Scurvy; given limes </a:t>
            </a:r>
          </a:p>
          <a:p>
            <a:pPr lvl="1"/>
            <a:r>
              <a:rPr lang="en-GB" dirty="0"/>
              <a:t>Had to wait many years for this to be introduced to other forces</a:t>
            </a:r>
          </a:p>
          <a:p>
            <a:r>
              <a:rPr lang="en-GB" dirty="0"/>
              <a:t>Japanese soldiers suffering </a:t>
            </a:r>
            <a:r>
              <a:rPr lang="en-GB" dirty="0" err="1"/>
              <a:t>beri</a:t>
            </a:r>
            <a:r>
              <a:rPr lang="en-GB" dirty="0"/>
              <a:t> </a:t>
            </a:r>
            <a:r>
              <a:rPr lang="en-GB" dirty="0" err="1"/>
              <a:t>beri</a:t>
            </a:r>
            <a:r>
              <a:rPr lang="en-GB" dirty="0"/>
              <a:t>, through eating </a:t>
            </a:r>
            <a:r>
              <a:rPr lang="en-GB" dirty="0" err="1"/>
              <a:t>excl</a:t>
            </a:r>
            <a:r>
              <a:rPr lang="en-GB" dirty="0"/>
              <a:t> polished rice</a:t>
            </a:r>
          </a:p>
          <a:p>
            <a:r>
              <a:rPr lang="en-GB" dirty="0"/>
              <a:t>Eijkman and Hopkins awarded the Nobel peace prizes for their discovery of vitamins</a:t>
            </a:r>
          </a:p>
          <a:p>
            <a:r>
              <a:rPr lang="en-GB" dirty="0"/>
              <a:t>In Britain concern that men who were to fight in the Boar war were short and thin, too puny and unhealthy to fight – led to the advent of the School nursing service</a:t>
            </a:r>
          </a:p>
          <a:p>
            <a:r>
              <a:rPr lang="en-GB" dirty="0"/>
              <a:t>Boyd Orr conducted a household survey of health and this led to the publication in 1936 ‘Food, Health and Income’ which set out the link between poverty, unhealthy eating, children’s short stature and their parents’ poor physique and health</a:t>
            </a:r>
            <a:endParaRPr lang="en-US" dirty="0"/>
          </a:p>
        </p:txBody>
      </p:sp>
    </p:spTree>
    <p:extLst>
      <p:ext uri="{BB962C8B-B14F-4D97-AF65-F5344CB8AC3E}">
        <p14:creationId xmlns:p14="http://schemas.microsoft.com/office/powerpoint/2010/main" val="31883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8D0A8-64E9-4072-A0D2-337B66B906AE}"/>
              </a:ext>
            </a:extLst>
          </p:cNvPr>
          <p:cNvSpPr>
            <a:spLocks noGrp="1"/>
          </p:cNvSpPr>
          <p:nvPr>
            <p:ph type="title"/>
          </p:nvPr>
        </p:nvSpPr>
        <p:spPr/>
        <p:txBody>
          <a:bodyPr/>
          <a:lstStyle/>
          <a:p>
            <a:r>
              <a:rPr lang="en-GB" dirty="0"/>
              <a:t>Diseases impacted by diet include …</a:t>
            </a:r>
            <a:endParaRPr lang="en-US" dirty="0"/>
          </a:p>
        </p:txBody>
      </p:sp>
      <p:sp>
        <p:nvSpPr>
          <p:cNvPr id="3" name="Content Placeholder 2">
            <a:extLst>
              <a:ext uri="{FF2B5EF4-FFF2-40B4-BE49-F238E27FC236}">
                <a16:creationId xmlns:a16="http://schemas.microsoft.com/office/drawing/2014/main" id="{A8358DE7-2A5B-483D-B188-85B2E1692170}"/>
              </a:ext>
            </a:extLst>
          </p:cNvPr>
          <p:cNvSpPr>
            <a:spLocks noGrp="1"/>
          </p:cNvSpPr>
          <p:nvPr>
            <p:ph idx="1"/>
          </p:nvPr>
        </p:nvSpPr>
        <p:spPr>
          <a:xfrm>
            <a:off x="838200" y="1690687"/>
            <a:ext cx="10515600" cy="4486275"/>
          </a:xfrm>
        </p:spPr>
        <p:txBody>
          <a:bodyPr>
            <a:normAutofit fontScale="92500" lnSpcReduction="10000"/>
          </a:bodyPr>
          <a:lstStyle/>
          <a:p>
            <a:r>
              <a:rPr lang="en-GB" dirty="0"/>
              <a:t>Obesity</a:t>
            </a:r>
          </a:p>
          <a:p>
            <a:r>
              <a:rPr lang="en-GB" dirty="0"/>
              <a:t>High Blood Pressure</a:t>
            </a:r>
          </a:p>
          <a:p>
            <a:r>
              <a:rPr lang="en-GB" dirty="0"/>
              <a:t>Coronary heart disease</a:t>
            </a:r>
          </a:p>
          <a:p>
            <a:r>
              <a:rPr lang="en-GB" dirty="0"/>
              <a:t>Many forms of cancer</a:t>
            </a:r>
          </a:p>
          <a:p>
            <a:r>
              <a:rPr lang="en-GB" dirty="0"/>
              <a:t>Metabolic disorders</a:t>
            </a:r>
          </a:p>
          <a:p>
            <a:r>
              <a:rPr lang="en-GB" dirty="0"/>
              <a:t>Pre Diabetes and type </a:t>
            </a:r>
            <a:r>
              <a:rPr lang="en-GB" dirty="0" err="1"/>
              <a:t>ll</a:t>
            </a:r>
            <a:r>
              <a:rPr lang="en-GB" dirty="0"/>
              <a:t> diabetes</a:t>
            </a:r>
          </a:p>
          <a:p>
            <a:r>
              <a:rPr lang="en-GB" dirty="0"/>
              <a:t>Bone density </a:t>
            </a:r>
          </a:p>
          <a:p>
            <a:r>
              <a:rPr lang="en-GB" dirty="0"/>
              <a:t>Iron deficiency Anaemia</a:t>
            </a:r>
          </a:p>
          <a:p>
            <a:r>
              <a:rPr lang="en-GB" dirty="0"/>
              <a:t>Vitamin intake </a:t>
            </a:r>
            <a:r>
              <a:rPr lang="en-GB" dirty="0" err="1"/>
              <a:t>e.g</a:t>
            </a:r>
            <a:r>
              <a:rPr lang="en-GB" dirty="0"/>
              <a:t>  A, D, E, C – all important and if deficient can cause chronic health problems</a:t>
            </a:r>
          </a:p>
          <a:p>
            <a:pPr marL="0" indent="0">
              <a:buNone/>
            </a:pPr>
            <a:endParaRPr lang="en-GB" dirty="0"/>
          </a:p>
          <a:p>
            <a:endParaRPr lang="en-GB" dirty="0"/>
          </a:p>
        </p:txBody>
      </p:sp>
    </p:spTree>
    <p:extLst>
      <p:ext uri="{BB962C8B-B14F-4D97-AF65-F5344CB8AC3E}">
        <p14:creationId xmlns:p14="http://schemas.microsoft.com/office/powerpoint/2010/main" val="4104253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71EDD-4757-4ACB-BE44-C2401F3E98E8}"/>
              </a:ext>
            </a:extLst>
          </p:cNvPr>
          <p:cNvSpPr>
            <a:spLocks noGrp="1"/>
          </p:cNvSpPr>
          <p:nvPr>
            <p:ph type="title"/>
          </p:nvPr>
        </p:nvSpPr>
        <p:spPr/>
        <p:txBody>
          <a:bodyPr/>
          <a:lstStyle/>
          <a:p>
            <a:r>
              <a:rPr lang="en-GB" dirty="0"/>
              <a:t>Public health</a:t>
            </a:r>
            <a:endParaRPr lang="en-US" dirty="0"/>
          </a:p>
        </p:txBody>
      </p:sp>
      <p:pic>
        <p:nvPicPr>
          <p:cNvPr id="5" name="Content Placeholder 4" descr="A close up of a piece of paper&#10;&#10;Description generated with high confidence">
            <a:extLst>
              <a:ext uri="{FF2B5EF4-FFF2-40B4-BE49-F238E27FC236}">
                <a16:creationId xmlns:a16="http://schemas.microsoft.com/office/drawing/2014/main" id="{C437C2DB-67D6-4928-ADA4-062B5DE4057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53318" y="1690688"/>
            <a:ext cx="4612750" cy="4695121"/>
          </a:xfrm>
        </p:spPr>
      </p:pic>
    </p:spTree>
    <p:extLst>
      <p:ext uri="{BB962C8B-B14F-4D97-AF65-F5344CB8AC3E}">
        <p14:creationId xmlns:p14="http://schemas.microsoft.com/office/powerpoint/2010/main" val="1378139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2069</Words>
  <Application>Microsoft Office PowerPoint</Application>
  <PresentationFormat>Widescreen</PresentationFormat>
  <Paragraphs>228</Paragraphs>
  <Slides>19</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Food Insecurity and Health </vt:lpstr>
      <vt:lpstr>Overview</vt:lpstr>
      <vt:lpstr>Asset focussed</vt:lpstr>
      <vt:lpstr>Work with the people…</vt:lpstr>
      <vt:lpstr>Definitions</vt:lpstr>
      <vt:lpstr>Food insecurity can lead to: </vt:lpstr>
      <vt:lpstr>Nutritional needs of populations </vt:lpstr>
      <vt:lpstr>Diseases impacted by diet include …</vt:lpstr>
      <vt:lpstr>Public health</vt:lpstr>
      <vt:lpstr>Where to start?</vt:lpstr>
      <vt:lpstr>What do we mean - terminology</vt:lpstr>
      <vt:lpstr>People who use formal and informal food banks…</vt:lpstr>
      <vt:lpstr>Community eating and other initiatives include:  </vt:lpstr>
      <vt:lpstr> Child poverty in the UK  (Child poverty is associated with a wide range of health damaging impacts </vt:lpstr>
      <vt:lpstr>What can we do…early years</vt:lpstr>
      <vt:lpstr>What can we do young people, adults and older people</vt:lpstr>
      <vt:lpstr> </vt:lpstr>
      <vt:lpstr>Conclusion: </vt:lpstr>
      <vt:lpstr>Thanks for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Insecurity</dc:title>
  <dc:creator>Annette and Andy James</dc:creator>
  <cp:lastModifiedBy>Hilary Russell</cp:lastModifiedBy>
  <cp:revision>36</cp:revision>
  <dcterms:created xsi:type="dcterms:W3CDTF">2017-09-18T11:23:59Z</dcterms:created>
  <dcterms:modified xsi:type="dcterms:W3CDTF">2017-10-03T11:25:28Z</dcterms:modified>
</cp:coreProperties>
</file>