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71" r:id="rId3"/>
    <p:sldId id="257" r:id="rId4"/>
    <p:sldId id="270" r:id="rId5"/>
    <p:sldId id="274" r:id="rId6"/>
    <p:sldId id="275" r:id="rId7"/>
    <p:sldId id="278" r:id="rId8"/>
    <p:sldId id="280" r:id="rId9"/>
    <p:sldId id="279" r:id="rId10"/>
    <p:sldId id="276" r:id="rId11"/>
    <p:sldId id="277" r:id="rId12"/>
    <p:sldId id="281" r:id="rId13"/>
    <p:sldId id="286" r:id="rId14"/>
    <p:sldId id="273" r:id="rId15"/>
    <p:sldId id="272" r:id="rId16"/>
    <p:sldId id="264" r:id="rId17"/>
    <p:sldId id="283" r:id="rId18"/>
    <p:sldId id="284" r:id="rId19"/>
    <p:sldId id="285" r:id="rId20"/>
    <p:sldId id="268" r:id="rId21"/>
    <p:sldId id="269" r:id="rId22"/>
    <p:sldId id="258" r:id="rId23"/>
    <p:sldId id="263" r:id="rId24"/>
    <p:sldId id="259" r:id="rId25"/>
    <p:sldId id="260" r:id="rId26"/>
    <p:sldId id="265" r:id="rId27"/>
    <p:sldId id="266" r:id="rId28"/>
    <p:sldId id="267" r:id="rId29"/>
    <p:sldId id="282" r:id="rId30"/>
  </p:sldIdLst>
  <p:sldSz cx="9753600" cy="7315200"/>
  <p:notesSz cx="6858000" cy="9144000"/>
  <p:embeddedFontLst>
    <p:embeddedFont>
      <p:font typeface="Open Sans" panose="020B0604020202020204" charset="0"/>
      <p:regular r:id="rId31"/>
      <p:bold r:id="rId32"/>
      <p:italic r:id="rId33"/>
      <p:boldItalic r:id="rId34"/>
    </p:embeddedFont>
    <p:embeddedFont>
      <p:font typeface="League Gothic" panose="020B0604020202020204" charset="0"/>
      <p:regular r:id="rId35"/>
      <p:italic r:id="rId36"/>
    </p:embeddedFont>
    <p:embeddedFont>
      <p:font typeface="Aileron Regular" panose="020B0604020202020204" charset="0"/>
      <p:regular r:id="rId37"/>
      <p:bold r:id="rId38"/>
      <p:italic r:id="rId39"/>
      <p:boldItalic r:id="rId40"/>
    </p:embeddedFont>
    <p:embeddedFont>
      <p:font typeface="Arimo" panose="020B0604020202020204" charset="0"/>
      <p:regular r:id="rId41"/>
      <p:bold r:id="rId42"/>
      <p:italic r:id="rId43"/>
      <p:boldItalic r:id="rId44"/>
    </p:embeddedFont>
    <p:embeddedFont>
      <p:font typeface="Gill Sans MT" panose="020B0502020104020203" pitchFamily="34" charset="0"/>
      <p:regular r:id="rId45"/>
      <p:bold r:id="rId46"/>
      <p:italic r:id="rId47"/>
      <p:boldItalic r:id="rId4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DFF8"/>
    <a:srgbClr val="E49FFF"/>
    <a:srgbClr val="95B4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2" d="100"/>
          <a:sy n="62" d="100"/>
        </p:scale>
        <p:origin x="1280"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56074" y="855786"/>
            <a:ext cx="5993083" cy="2710860"/>
          </a:xfrm>
        </p:spPr>
        <p:txBody>
          <a:bodyPr bIns="0" anchor="b">
            <a:normAutofit/>
          </a:bodyPr>
          <a:lstStyle>
            <a:lvl1pPr algn="l">
              <a:defRPr sz="5760"/>
            </a:lvl1pPr>
          </a:lstStyle>
          <a:p>
            <a:r>
              <a:rPr lang="en-US"/>
              <a:t>Click to edit Master title style</a:t>
            </a:r>
            <a:endParaRPr lang="en-US" dirty="0"/>
          </a:p>
        </p:txBody>
      </p:sp>
      <p:sp>
        <p:nvSpPr>
          <p:cNvPr id="3" name="Subtitle 2"/>
          <p:cNvSpPr>
            <a:spLocks noGrp="1"/>
          </p:cNvSpPr>
          <p:nvPr>
            <p:ph type="subTitle" idx="1"/>
          </p:nvPr>
        </p:nvSpPr>
        <p:spPr>
          <a:xfrm>
            <a:off x="2556074" y="3766619"/>
            <a:ext cx="5993083" cy="1042796"/>
          </a:xfrm>
        </p:spPr>
        <p:txBody>
          <a:bodyPr tIns="91440" bIns="91440">
            <a:normAutofit/>
          </a:bodyPr>
          <a:lstStyle>
            <a:lvl1pPr marL="0" indent="0" algn="l">
              <a:buNone/>
              <a:defRPr sz="1707" b="0" cap="all" baseline="0">
                <a:solidFill>
                  <a:schemeClr val="tx1"/>
                </a:solidFill>
              </a:defRPr>
            </a:lvl1pPr>
            <a:lvl2pPr marL="365771" indent="0" algn="ctr">
              <a:buNone/>
              <a:defRPr sz="1600"/>
            </a:lvl2pPr>
            <a:lvl3pPr marL="731543" indent="0" algn="ctr">
              <a:buNone/>
              <a:defRPr sz="1440"/>
            </a:lvl3pPr>
            <a:lvl4pPr marL="1097314" indent="0" algn="ctr">
              <a:buNone/>
              <a:defRPr sz="1280"/>
            </a:lvl4pPr>
            <a:lvl5pPr marL="1463086" indent="0" algn="ctr">
              <a:buNone/>
              <a:defRPr sz="1280"/>
            </a:lvl5pPr>
            <a:lvl6pPr marL="1828857" indent="0" algn="ctr">
              <a:buNone/>
              <a:defRPr sz="1280"/>
            </a:lvl6pPr>
            <a:lvl7pPr marL="2194629" indent="0" algn="ctr">
              <a:buNone/>
              <a:defRPr sz="1280"/>
            </a:lvl7pPr>
            <a:lvl8pPr marL="2560400" indent="0" algn="ctr">
              <a:buNone/>
              <a:defRPr sz="1280"/>
            </a:lvl8pPr>
            <a:lvl9pPr marL="2926171" indent="0" algn="ctr">
              <a:buNone/>
              <a:defRPr sz="1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12/11/2019</a:t>
            </a:fld>
            <a:endParaRPr lang="en-US"/>
          </a:p>
        </p:txBody>
      </p:sp>
      <p:sp>
        <p:nvSpPr>
          <p:cNvPr id="5" name="Footer Placeholder 4"/>
          <p:cNvSpPr>
            <a:spLocks noGrp="1"/>
          </p:cNvSpPr>
          <p:nvPr>
            <p:ph type="ftr" sz="quarter" idx="11"/>
          </p:nvPr>
        </p:nvSpPr>
        <p:spPr>
          <a:xfrm>
            <a:off x="2556074" y="351263"/>
            <a:ext cx="3292045" cy="329814"/>
          </a:xfrm>
        </p:spPr>
        <p:txBody>
          <a:bodyPr/>
          <a:lstStyle/>
          <a:p>
            <a:endParaRPr lang="en-US"/>
          </a:p>
        </p:txBody>
      </p:sp>
      <p:sp>
        <p:nvSpPr>
          <p:cNvPr id="6" name="Slide Number Placeholder 5"/>
          <p:cNvSpPr>
            <a:spLocks noGrp="1"/>
          </p:cNvSpPr>
          <p:nvPr>
            <p:ph type="sldNum" sz="quarter" idx="12"/>
          </p:nvPr>
        </p:nvSpPr>
        <p:spPr>
          <a:xfrm>
            <a:off x="1530350" y="852238"/>
            <a:ext cx="855472" cy="537150"/>
          </a:xfrm>
        </p:spPr>
        <p:txBody>
          <a:bodyPr/>
          <a:lstStyle/>
          <a:p>
            <a:fld id="{B6F15528-21DE-4FAA-801E-634DDDAF4B2B}" type="slidenum">
              <a:rPr lang="en-US" smtClean="0"/>
              <a:pPr/>
              <a:t>‹#›</a:t>
            </a:fld>
            <a:endParaRPr lang="en-US"/>
          </a:p>
        </p:txBody>
      </p:sp>
      <p:cxnSp>
        <p:nvCxnSpPr>
          <p:cNvPr id="15" name="Straight Connector 14"/>
          <p:cNvCxnSpPr/>
          <p:nvPr/>
        </p:nvCxnSpPr>
        <p:spPr>
          <a:xfrm>
            <a:off x="2556074" y="3763778"/>
            <a:ext cx="59930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26054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539724" y="1970227"/>
            <a:ext cx="700943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0669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79230" y="852240"/>
            <a:ext cx="1176562" cy="4970548"/>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39724" y="852240"/>
            <a:ext cx="5654501" cy="497054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7379230" y="852240"/>
            <a:ext cx="0" cy="4970548"/>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12430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33" name="Straight Connector 32"/>
          <p:cNvCxnSpPr/>
          <p:nvPr/>
        </p:nvCxnSpPr>
        <p:spPr>
          <a:xfrm>
            <a:off x="1539724" y="1970227"/>
            <a:ext cx="700943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90003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39724" y="1873206"/>
            <a:ext cx="5991469" cy="2013813"/>
          </a:xfrm>
        </p:spPr>
        <p:txBody>
          <a:bodyPr anchor="b">
            <a:normAutofit/>
          </a:bodyPr>
          <a:lstStyle>
            <a:lvl1pPr algn="l">
              <a:defRPr sz="3413"/>
            </a:lvl1pPr>
          </a:lstStyle>
          <a:p>
            <a:r>
              <a:rPr lang="en-US"/>
              <a:t>Click to edit Master title style</a:t>
            </a:r>
            <a:endParaRPr lang="en-US" dirty="0"/>
          </a:p>
        </p:txBody>
      </p:sp>
      <p:sp>
        <p:nvSpPr>
          <p:cNvPr id="3" name="Text Placeholder 2"/>
          <p:cNvSpPr>
            <a:spLocks noGrp="1"/>
          </p:cNvSpPr>
          <p:nvPr>
            <p:ph type="body" idx="1"/>
          </p:nvPr>
        </p:nvSpPr>
        <p:spPr>
          <a:xfrm>
            <a:off x="1539725" y="4059943"/>
            <a:ext cx="5991469" cy="1080458"/>
          </a:xfrm>
        </p:spPr>
        <p:txBody>
          <a:bodyPr tIns="91440">
            <a:normAutofit/>
          </a:bodyPr>
          <a:lstStyle>
            <a:lvl1pPr marL="0" indent="0" algn="l">
              <a:buNone/>
              <a:defRPr sz="1920">
                <a:solidFill>
                  <a:schemeClr val="tx1"/>
                </a:solidFill>
              </a:defRPr>
            </a:lvl1pPr>
            <a:lvl2pPr marL="365771" indent="0">
              <a:buNone/>
              <a:defRPr sz="1600">
                <a:solidFill>
                  <a:schemeClr val="tx1">
                    <a:tint val="75000"/>
                  </a:schemeClr>
                </a:solidFill>
              </a:defRPr>
            </a:lvl2pPr>
            <a:lvl3pPr marL="731543" indent="0">
              <a:buNone/>
              <a:defRPr sz="1440">
                <a:solidFill>
                  <a:schemeClr val="tx1">
                    <a:tint val="75000"/>
                  </a:schemeClr>
                </a:solidFill>
              </a:defRPr>
            </a:lvl3pPr>
            <a:lvl4pPr marL="1097314" indent="0">
              <a:buNone/>
              <a:defRPr sz="1280">
                <a:solidFill>
                  <a:schemeClr val="tx1">
                    <a:tint val="75000"/>
                  </a:schemeClr>
                </a:solidFill>
              </a:defRPr>
            </a:lvl4pPr>
            <a:lvl5pPr marL="1463086" indent="0">
              <a:buNone/>
              <a:defRPr sz="1280">
                <a:solidFill>
                  <a:schemeClr val="tx1">
                    <a:tint val="75000"/>
                  </a:schemeClr>
                </a:solidFill>
              </a:defRPr>
            </a:lvl5pPr>
            <a:lvl6pPr marL="1828857" indent="0">
              <a:buNone/>
              <a:defRPr sz="1280">
                <a:solidFill>
                  <a:schemeClr val="tx1">
                    <a:tint val="75000"/>
                  </a:schemeClr>
                </a:solidFill>
              </a:defRPr>
            </a:lvl6pPr>
            <a:lvl7pPr marL="2194629" indent="0">
              <a:buNone/>
              <a:defRPr sz="1280">
                <a:solidFill>
                  <a:schemeClr val="tx1">
                    <a:tint val="75000"/>
                  </a:schemeClr>
                </a:solidFill>
              </a:defRPr>
            </a:lvl7pPr>
            <a:lvl8pPr marL="2560400" indent="0">
              <a:buNone/>
              <a:defRPr sz="1280">
                <a:solidFill>
                  <a:schemeClr val="tx1">
                    <a:tint val="75000"/>
                  </a:schemeClr>
                </a:solidFill>
              </a:defRPr>
            </a:lvl8pPr>
            <a:lvl9pPr marL="2926171" indent="0">
              <a:buNone/>
              <a:defRPr sz="12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539724" y="4058651"/>
            <a:ext cx="5991469"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82018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9724" y="858550"/>
            <a:ext cx="7009433" cy="112992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39723" y="2148198"/>
            <a:ext cx="3334262" cy="36667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215127" y="2148199"/>
            <a:ext cx="3334029" cy="366673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33" name="Straight Connector 32"/>
          <p:cNvCxnSpPr/>
          <p:nvPr/>
        </p:nvCxnSpPr>
        <p:spPr>
          <a:xfrm>
            <a:off x="1539724" y="1970227"/>
            <a:ext cx="700943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46115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539724" y="1970227"/>
            <a:ext cx="700943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539724" y="857776"/>
            <a:ext cx="7009434" cy="11267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39724" y="2154187"/>
            <a:ext cx="3334150" cy="855406"/>
          </a:xfrm>
        </p:spPr>
        <p:txBody>
          <a:bodyPr anchor="b">
            <a:normAutofit/>
          </a:bodyPr>
          <a:lstStyle>
            <a:lvl1pPr marL="0" indent="0">
              <a:lnSpc>
                <a:spcPct val="100000"/>
              </a:lnSpc>
              <a:buNone/>
              <a:defRPr sz="2347" b="0" cap="all" baseline="0">
                <a:solidFill>
                  <a:schemeClr val="accent1"/>
                </a:solidFill>
              </a:defRPr>
            </a:lvl1pPr>
            <a:lvl2pPr marL="365771" indent="0">
              <a:buNone/>
              <a:defRPr sz="1600" b="1"/>
            </a:lvl2pPr>
            <a:lvl3pPr marL="731543" indent="0">
              <a:buNone/>
              <a:defRPr sz="1440" b="1"/>
            </a:lvl3pPr>
            <a:lvl4pPr marL="1097314" indent="0">
              <a:buNone/>
              <a:defRPr sz="1280" b="1"/>
            </a:lvl4pPr>
            <a:lvl5pPr marL="1463086" indent="0">
              <a:buNone/>
              <a:defRPr sz="1280" b="1"/>
            </a:lvl5pPr>
            <a:lvl6pPr marL="1828857" indent="0">
              <a:buNone/>
              <a:defRPr sz="1280" b="1"/>
            </a:lvl6pPr>
            <a:lvl7pPr marL="2194629" indent="0">
              <a:buNone/>
              <a:defRPr sz="1280" b="1"/>
            </a:lvl7pPr>
            <a:lvl8pPr marL="2560400" indent="0">
              <a:buNone/>
              <a:defRPr sz="1280" b="1"/>
            </a:lvl8pPr>
            <a:lvl9pPr marL="2926171" indent="0">
              <a:buNone/>
              <a:defRPr sz="1280" b="1"/>
            </a:lvl9pPr>
          </a:lstStyle>
          <a:p>
            <a:pPr lvl="0"/>
            <a:r>
              <a:rPr lang="en-US"/>
              <a:t>Edit Master text styles</a:t>
            </a:r>
          </a:p>
        </p:txBody>
      </p:sp>
      <p:sp>
        <p:nvSpPr>
          <p:cNvPr id="4" name="Content Placeholder 3"/>
          <p:cNvSpPr>
            <a:spLocks noGrp="1"/>
          </p:cNvSpPr>
          <p:nvPr>
            <p:ph sz="half" idx="2"/>
          </p:nvPr>
        </p:nvSpPr>
        <p:spPr>
          <a:xfrm>
            <a:off x="1539724" y="3012555"/>
            <a:ext cx="3334150" cy="28207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15127" y="2157872"/>
            <a:ext cx="3334029" cy="855719"/>
          </a:xfrm>
        </p:spPr>
        <p:txBody>
          <a:bodyPr anchor="b">
            <a:normAutofit/>
          </a:bodyPr>
          <a:lstStyle>
            <a:lvl1pPr marL="0" indent="0">
              <a:lnSpc>
                <a:spcPct val="100000"/>
              </a:lnSpc>
              <a:buNone/>
              <a:defRPr sz="2347" b="0" cap="all" baseline="0">
                <a:solidFill>
                  <a:schemeClr val="accent1"/>
                </a:solidFill>
              </a:defRPr>
            </a:lvl1pPr>
            <a:lvl2pPr marL="365771" indent="0">
              <a:buNone/>
              <a:defRPr sz="1600" b="1"/>
            </a:lvl2pPr>
            <a:lvl3pPr marL="731543" indent="0">
              <a:buNone/>
              <a:defRPr sz="1440" b="1"/>
            </a:lvl3pPr>
            <a:lvl4pPr marL="1097314" indent="0">
              <a:buNone/>
              <a:defRPr sz="1280" b="1"/>
            </a:lvl4pPr>
            <a:lvl5pPr marL="1463086" indent="0">
              <a:buNone/>
              <a:defRPr sz="1280" b="1"/>
            </a:lvl5pPr>
            <a:lvl6pPr marL="1828857" indent="0">
              <a:buNone/>
              <a:defRPr sz="1280" b="1"/>
            </a:lvl6pPr>
            <a:lvl7pPr marL="2194629" indent="0">
              <a:buNone/>
              <a:defRPr sz="1280" b="1"/>
            </a:lvl7pPr>
            <a:lvl8pPr marL="2560400" indent="0">
              <a:buNone/>
              <a:defRPr sz="1280" b="1"/>
            </a:lvl8pPr>
            <a:lvl9pPr marL="2926171" indent="0">
              <a:buNone/>
              <a:defRPr sz="1280" b="1"/>
            </a:lvl9pPr>
          </a:lstStyle>
          <a:p>
            <a:pPr lvl="0"/>
            <a:r>
              <a:rPr lang="en-US"/>
              <a:t>Edit Master text styles</a:t>
            </a:r>
          </a:p>
        </p:txBody>
      </p:sp>
      <p:sp>
        <p:nvSpPr>
          <p:cNvPr id="6" name="Content Placeholder 5"/>
          <p:cNvSpPr>
            <a:spLocks noGrp="1"/>
          </p:cNvSpPr>
          <p:nvPr>
            <p:ph sz="quarter" idx="4"/>
          </p:nvPr>
        </p:nvSpPr>
        <p:spPr>
          <a:xfrm>
            <a:off x="5215127" y="3009591"/>
            <a:ext cx="3334029" cy="28131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15639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539724" y="1970227"/>
            <a:ext cx="700943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12/11/2019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06559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56656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4978" y="852238"/>
            <a:ext cx="2587680" cy="2396925"/>
          </a:xfrm>
        </p:spPr>
        <p:txBody>
          <a:bodyPr anchor="b">
            <a:normAutofit/>
          </a:bodyPr>
          <a:lstStyle>
            <a:lvl1pPr algn="l">
              <a:defRPr sz="2560"/>
            </a:lvl1pPr>
          </a:lstStyle>
          <a:p>
            <a:r>
              <a:rPr lang="en-US"/>
              <a:t>Click to edit Master title style</a:t>
            </a:r>
            <a:endParaRPr lang="en-US" dirty="0"/>
          </a:p>
        </p:txBody>
      </p:sp>
      <p:sp>
        <p:nvSpPr>
          <p:cNvPr id="3" name="Content Placeholder 2"/>
          <p:cNvSpPr>
            <a:spLocks noGrp="1"/>
          </p:cNvSpPr>
          <p:nvPr>
            <p:ph idx="1"/>
          </p:nvPr>
        </p:nvSpPr>
        <p:spPr>
          <a:xfrm>
            <a:off x="4465766" y="852239"/>
            <a:ext cx="4083390" cy="496941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34978" y="3419192"/>
            <a:ext cx="2589194" cy="2398060"/>
          </a:xfrm>
        </p:spPr>
        <p:txBody>
          <a:bodyPr>
            <a:normAutofit/>
          </a:bodyPr>
          <a:lstStyle>
            <a:lvl1pPr marL="0" indent="0" algn="l">
              <a:buNone/>
              <a:defRPr sz="1707"/>
            </a:lvl1pPr>
            <a:lvl2pPr marL="365771" indent="0">
              <a:buNone/>
              <a:defRPr sz="1120"/>
            </a:lvl2pPr>
            <a:lvl3pPr marL="731543" indent="0">
              <a:buNone/>
              <a:defRPr sz="960"/>
            </a:lvl3pPr>
            <a:lvl4pPr marL="1097314" indent="0">
              <a:buNone/>
              <a:defRPr sz="800"/>
            </a:lvl4pPr>
            <a:lvl5pPr marL="1463086" indent="0">
              <a:buNone/>
              <a:defRPr sz="800"/>
            </a:lvl5pPr>
            <a:lvl6pPr marL="1828857" indent="0">
              <a:buNone/>
              <a:defRPr sz="800"/>
            </a:lvl6pPr>
            <a:lvl7pPr marL="2194629" indent="0">
              <a:buNone/>
              <a:defRPr sz="800"/>
            </a:lvl7pPr>
            <a:lvl8pPr marL="2560400" indent="0">
              <a:buNone/>
              <a:defRPr sz="800"/>
            </a:lvl8pPr>
            <a:lvl9pPr marL="2926171"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7" name="Straight Connector 16"/>
          <p:cNvCxnSpPr/>
          <p:nvPr/>
        </p:nvCxnSpPr>
        <p:spPr>
          <a:xfrm>
            <a:off x="1537864" y="3419190"/>
            <a:ext cx="258482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05275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5329602" y="514316"/>
            <a:ext cx="3745479" cy="5492374"/>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40425" y="1204814"/>
            <a:ext cx="3461264" cy="1952623"/>
          </a:xfrm>
        </p:spPr>
        <p:txBody>
          <a:bodyPr anchor="b">
            <a:normAutofit/>
          </a:bodyPr>
          <a:lstStyle>
            <a:lvl1pPr>
              <a:defRPr sz="3413"/>
            </a:lvl1pPr>
          </a:lstStyle>
          <a:p>
            <a:r>
              <a:rPr lang="en-US"/>
              <a:t>Click to edit Master title style</a:t>
            </a:r>
            <a:endParaRPr lang="en-US" dirty="0"/>
          </a:p>
        </p:txBody>
      </p:sp>
      <p:sp>
        <p:nvSpPr>
          <p:cNvPr id="3" name="Picture Placeholder 2"/>
          <p:cNvSpPr>
            <a:spLocks noGrp="1" noChangeAspect="1"/>
          </p:cNvSpPr>
          <p:nvPr>
            <p:ph type="pic" idx="1"/>
          </p:nvPr>
        </p:nvSpPr>
        <p:spPr>
          <a:xfrm>
            <a:off x="6016136" y="1197380"/>
            <a:ext cx="2383998" cy="4124082"/>
          </a:xfrm>
          <a:solidFill>
            <a:schemeClr val="bg1">
              <a:lumMod val="85000"/>
            </a:schemeClr>
          </a:solidFill>
          <a:ln w="9525" cap="sq">
            <a:noFill/>
            <a:miter lim="800000"/>
          </a:ln>
          <a:effectLst/>
        </p:spPr>
        <p:txBody>
          <a:bodyPr anchor="t"/>
          <a:lstStyle>
            <a:lvl1pPr marL="0" indent="0" algn="ctr">
              <a:buNone/>
              <a:defRPr sz="2560"/>
            </a:lvl1pPr>
            <a:lvl2pPr marL="365771" indent="0">
              <a:buNone/>
              <a:defRPr sz="2240"/>
            </a:lvl2pPr>
            <a:lvl3pPr marL="731543" indent="0">
              <a:buNone/>
              <a:defRPr sz="1920"/>
            </a:lvl3pPr>
            <a:lvl4pPr marL="1097314" indent="0">
              <a:buNone/>
              <a:defRPr sz="1600"/>
            </a:lvl4pPr>
            <a:lvl5pPr marL="1463086" indent="0">
              <a:buNone/>
              <a:defRPr sz="1600"/>
            </a:lvl5pPr>
            <a:lvl6pPr marL="1828857" indent="0">
              <a:buNone/>
              <a:defRPr sz="1600"/>
            </a:lvl6pPr>
            <a:lvl7pPr marL="2194629" indent="0">
              <a:buNone/>
              <a:defRPr sz="1600"/>
            </a:lvl7pPr>
            <a:lvl8pPr marL="2560400" indent="0">
              <a:buNone/>
              <a:defRPr sz="1600"/>
            </a:lvl8pPr>
            <a:lvl9pPr marL="2926171"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539725" y="3355725"/>
            <a:ext cx="3456305" cy="2137325"/>
          </a:xfrm>
        </p:spPr>
        <p:txBody>
          <a:bodyPr>
            <a:normAutofit/>
          </a:bodyPr>
          <a:lstStyle>
            <a:lvl1pPr marL="0" indent="0" algn="l">
              <a:buNone/>
              <a:defRPr sz="1920"/>
            </a:lvl1pPr>
            <a:lvl2pPr marL="365771" indent="0">
              <a:buNone/>
              <a:defRPr sz="1120"/>
            </a:lvl2pPr>
            <a:lvl3pPr marL="731543" indent="0">
              <a:buNone/>
              <a:defRPr sz="960"/>
            </a:lvl3pPr>
            <a:lvl4pPr marL="1097314" indent="0">
              <a:buNone/>
              <a:defRPr sz="800"/>
            </a:lvl4pPr>
            <a:lvl5pPr marL="1463086" indent="0">
              <a:buNone/>
              <a:defRPr sz="800"/>
            </a:lvl5pPr>
            <a:lvl6pPr marL="1828857" indent="0">
              <a:buNone/>
              <a:defRPr sz="800"/>
            </a:lvl6pPr>
            <a:lvl7pPr marL="2194629" indent="0">
              <a:buNone/>
              <a:defRPr sz="800"/>
            </a:lvl7pPr>
            <a:lvl8pPr marL="2560400" indent="0">
              <a:buNone/>
              <a:defRPr sz="800"/>
            </a:lvl8pPr>
            <a:lvl9pPr marL="2926171" indent="0">
              <a:buNone/>
              <a:defRPr sz="800"/>
            </a:lvl9pPr>
          </a:lstStyle>
          <a:p>
            <a:pPr lvl="0"/>
            <a:r>
              <a:rPr lang="en-US"/>
              <a:t>Edit Master text styles</a:t>
            </a:r>
          </a:p>
        </p:txBody>
      </p:sp>
      <p:sp>
        <p:nvSpPr>
          <p:cNvPr id="5" name="Date Placeholder 4"/>
          <p:cNvSpPr>
            <a:spLocks noGrp="1"/>
          </p:cNvSpPr>
          <p:nvPr>
            <p:ph type="dt" sz="half" idx="10"/>
          </p:nvPr>
        </p:nvSpPr>
        <p:spPr>
          <a:xfrm>
            <a:off x="1532442" y="5834514"/>
            <a:ext cx="3469248" cy="341465"/>
          </a:xfrm>
        </p:spPr>
        <p:txBody>
          <a:bodyPr/>
          <a:lstStyle>
            <a:lvl1pPr algn="l">
              <a:defRPr/>
            </a:lvl1pPr>
          </a:lstStyle>
          <a:p>
            <a:fld id="{1D8BD707-D9CF-40AE-B4C6-C98DA3205C09}" type="datetimeFigureOut">
              <a:rPr lang="en-US" smtClean="0"/>
              <a:pPr/>
              <a:t>12/11/2019</a:t>
            </a:fld>
            <a:endParaRPr lang="en-US"/>
          </a:p>
        </p:txBody>
      </p:sp>
      <p:sp>
        <p:nvSpPr>
          <p:cNvPr id="6" name="Footer Placeholder 5"/>
          <p:cNvSpPr>
            <a:spLocks noGrp="1"/>
          </p:cNvSpPr>
          <p:nvPr>
            <p:ph type="ftr" sz="quarter" idx="11"/>
          </p:nvPr>
        </p:nvSpPr>
        <p:spPr>
          <a:xfrm>
            <a:off x="1533366" y="339884"/>
            <a:ext cx="3468323" cy="342326"/>
          </a:xfrm>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31" name="Straight Connector 30"/>
          <p:cNvCxnSpPr/>
          <p:nvPr/>
        </p:nvCxnSpPr>
        <p:spPr>
          <a:xfrm>
            <a:off x="1537367" y="3353179"/>
            <a:ext cx="345814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96122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150116"/>
            <a:ext cx="9753600" cy="4351488"/>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501604"/>
            <a:ext cx="9753601" cy="826375"/>
          </a:xfrm>
          <a:prstGeom prst="rect">
            <a:avLst/>
          </a:prstGeom>
        </p:spPr>
      </p:pic>
      <p:cxnSp>
        <p:nvCxnSpPr>
          <p:cNvPr id="13" name="Straight Connector 12"/>
          <p:cNvCxnSpPr/>
          <p:nvPr/>
        </p:nvCxnSpPr>
        <p:spPr>
          <a:xfrm>
            <a:off x="0" y="6507869"/>
            <a:ext cx="97536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539724" y="858155"/>
            <a:ext cx="7009433" cy="1119184"/>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539724" y="2150116"/>
            <a:ext cx="7009433" cy="368065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22978" y="352395"/>
            <a:ext cx="2526178" cy="329814"/>
          </a:xfrm>
          <a:prstGeom prst="rect">
            <a:avLst/>
          </a:prstGeom>
        </p:spPr>
        <p:txBody>
          <a:bodyPr vert="horz" lIns="91440" tIns="45720" rIns="91440" bIns="45720" rtlCol="0" anchor="ctr"/>
          <a:lstStyle>
            <a:lvl1pPr algn="r">
              <a:defRPr sz="1067">
                <a:solidFill>
                  <a:schemeClr val="tx1">
                    <a:tint val="75000"/>
                  </a:schemeClr>
                </a:solidFill>
              </a:defRPr>
            </a:lvl1pPr>
          </a:lstStyle>
          <a:p>
            <a:fld id="{1D8BD707-D9CF-40AE-B4C6-C98DA3205C09}" type="datetimeFigureOut">
              <a:rPr lang="en-US" smtClean="0"/>
              <a:pPr/>
              <a:t>12/11/2019</a:t>
            </a:fld>
            <a:endParaRPr lang="en-US"/>
          </a:p>
        </p:txBody>
      </p:sp>
      <p:sp>
        <p:nvSpPr>
          <p:cNvPr id="5" name="Footer Placeholder 4"/>
          <p:cNvSpPr>
            <a:spLocks noGrp="1"/>
          </p:cNvSpPr>
          <p:nvPr>
            <p:ph type="ftr" sz="quarter" idx="3"/>
          </p:nvPr>
        </p:nvSpPr>
        <p:spPr>
          <a:xfrm>
            <a:off x="1539724" y="351263"/>
            <a:ext cx="4302938" cy="329814"/>
          </a:xfrm>
          <a:prstGeom prst="rect">
            <a:avLst/>
          </a:prstGeom>
        </p:spPr>
        <p:txBody>
          <a:bodyPr vert="horz" lIns="91440" tIns="45720" rIns="91440" bIns="45720" rtlCol="0" anchor="ctr"/>
          <a:lstStyle>
            <a:lvl1pPr algn="l">
              <a:defRPr sz="106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0240" y="852238"/>
            <a:ext cx="848796" cy="537150"/>
          </a:xfrm>
          <a:prstGeom prst="rect">
            <a:avLst/>
          </a:prstGeom>
        </p:spPr>
        <p:txBody>
          <a:bodyPr vert="horz" lIns="91440" tIns="45720" rIns="91440" bIns="45720" rtlCol="0" anchor="t"/>
          <a:lstStyle>
            <a:lvl1pPr algn="r">
              <a:defRPr sz="2987">
                <a:solidFill>
                  <a:schemeClr val="accent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6651606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31543" rtl="0" eaLnBrk="1" latinLnBrk="0" hangingPunct="1">
        <a:lnSpc>
          <a:spcPct val="90000"/>
        </a:lnSpc>
        <a:spcBef>
          <a:spcPct val="0"/>
        </a:spcBef>
        <a:buNone/>
        <a:defRPr sz="3413" b="0" i="0" kern="1200" cap="all">
          <a:solidFill>
            <a:schemeClr val="tx1"/>
          </a:solidFill>
          <a:effectLst/>
          <a:latin typeface="+mj-lt"/>
          <a:ea typeface="+mj-ea"/>
          <a:cs typeface="+mj-cs"/>
        </a:defRPr>
      </a:lvl1pPr>
    </p:titleStyle>
    <p:bodyStyle>
      <a:lvl1pPr marL="243848" indent="-243848" algn="l" defTabSz="731543" rtl="0" eaLnBrk="1" latinLnBrk="0" hangingPunct="1">
        <a:lnSpc>
          <a:spcPct val="120000"/>
        </a:lnSpc>
        <a:spcBef>
          <a:spcPts val="1067"/>
        </a:spcBef>
        <a:buClr>
          <a:schemeClr val="accent1"/>
        </a:buClr>
        <a:buSzPct val="100000"/>
        <a:buFont typeface="Arial" panose="020B0604020202020204" pitchFamily="34" charset="0"/>
        <a:buChar char="•"/>
        <a:defRPr sz="2133" kern="1200" cap="none">
          <a:solidFill>
            <a:schemeClr val="tx1"/>
          </a:solidFill>
          <a:effectLst/>
          <a:latin typeface="+mn-lt"/>
          <a:ea typeface="+mn-ea"/>
          <a:cs typeface="+mn-cs"/>
        </a:defRPr>
      </a:lvl1pPr>
      <a:lvl2pPr marL="731543" indent="-243848" algn="l" defTabSz="731543" rtl="0" eaLnBrk="1" latinLnBrk="0" hangingPunct="1">
        <a:lnSpc>
          <a:spcPct val="120000"/>
        </a:lnSpc>
        <a:spcBef>
          <a:spcPts val="533"/>
        </a:spcBef>
        <a:buClr>
          <a:schemeClr val="accent1"/>
        </a:buClr>
        <a:buSzPct val="100000"/>
        <a:buFont typeface="Arial" panose="020B0604020202020204" pitchFamily="34" charset="0"/>
        <a:buChar char="•"/>
        <a:defRPr sz="1707" kern="1200" cap="none" baseline="0">
          <a:solidFill>
            <a:schemeClr val="tx1"/>
          </a:solidFill>
          <a:effectLst/>
          <a:latin typeface="+mn-lt"/>
          <a:ea typeface="+mn-ea"/>
          <a:cs typeface="+mn-cs"/>
        </a:defRPr>
      </a:lvl2pPr>
      <a:lvl3pPr marL="1219238" indent="-243848" algn="l" defTabSz="731543" rtl="0" eaLnBrk="1" latinLnBrk="0" hangingPunct="1">
        <a:lnSpc>
          <a:spcPct val="120000"/>
        </a:lnSpc>
        <a:spcBef>
          <a:spcPts val="533"/>
        </a:spcBef>
        <a:buClr>
          <a:schemeClr val="accent1"/>
        </a:buClr>
        <a:buSzPct val="100000"/>
        <a:buFont typeface="Arial" panose="020B0604020202020204" pitchFamily="34" charset="0"/>
        <a:buChar char="•"/>
        <a:defRPr sz="1707" kern="1200" cap="none">
          <a:solidFill>
            <a:schemeClr val="tx1"/>
          </a:solidFill>
          <a:effectLst/>
          <a:latin typeface="+mn-lt"/>
          <a:ea typeface="+mn-ea"/>
          <a:cs typeface="+mn-cs"/>
        </a:defRPr>
      </a:lvl3pPr>
      <a:lvl4pPr marL="1706933" indent="-243848" algn="l" defTabSz="731543" rtl="0" eaLnBrk="1" latinLnBrk="0" hangingPunct="1">
        <a:lnSpc>
          <a:spcPct val="120000"/>
        </a:lnSpc>
        <a:spcBef>
          <a:spcPts val="533"/>
        </a:spcBef>
        <a:buClr>
          <a:schemeClr val="accent1"/>
        </a:buClr>
        <a:buSzPct val="100000"/>
        <a:buFont typeface="Arial" panose="020B0604020202020204" pitchFamily="34" charset="0"/>
        <a:buChar char="•"/>
        <a:defRPr sz="1493" kern="1200" cap="none" baseline="0">
          <a:solidFill>
            <a:schemeClr val="tx1"/>
          </a:solidFill>
          <a:effectLst/>
          <a:latin typeface="+mn-lt"/>
          <a:ea typeface="+mn-ea"/>
          <a:cs typeface="+mn-cs"/>
        </a:defRPr>
      </a:lvl4pPr>
      <a:lvl5pPr marL="2194629" indent="-243848" algn="l" defTabSz="731543" rtl="0" eaLnBrk="1" latinLnBrk="0" hangingPunct="1">
        <a:lnSpc>
          <a:spcPct val="120000"/>
        </a:lnSpc>
        <a:spcBef>
          <a:spcPts val="533"/>
        </a:spcBef>
        <a:buClr>
          <a:schemeClr val="accent1"/>
        </a:buClr>
        <a:buSzPct val="100000"/>
        <a:buFont typeface="Arial" panose="020B0604020202020204" pitchFamily="34" charset="0"/>
        <a:buChar char="•"/>
        <a:defRPr sz="1280" kern="1200" cap="none">
          <a:solidFill>
            <a:schemeClr val="tx1"/>
          </a:solidFill>
          <a:effectLst/>
          <a:latin typeface="+mn-lt"/>
          <a:ea typeface="+mn-ea"/>
          <a:cs typeface="+mn-cs"/>
        </a:defRPr>
      </a:lvl5pPr>
      <a:lvl6pPr marL="2682324" indent="-243848" algn="l" defTabSz="975390" rtl="0" eaLnBrk="1" latinLnBrk="0" hangingPunct="1">
        <a:lnSpc>
          <a:spcPct val="120000"/>
        </a:lnSpc>
        <a:spcBef>
          <a:spcPts val="533"/>
        </a:spcBef>
        <a:buClr>
          <a:schemeClr val="accent1"/>
        </a:buClr>
        <a:buSzPct val="100000"/>
        <a:buFont typeface="Arial" panose="020B0604020202020204" pitchFamily="34" charset="0"/>
        <a:buChar char="•"/>
        <a:defRPr sz="1280" kern="1200">
          <a:solidFill>
            <a:schemeClr val="tx1"/>
          </a:solidFill>
          <a:effectLst/>
          <a:latin typeface="+mn-lt"/>
          <a:ea typeface="+mn-ea"/>
          <a:cs typeface="+mn-cs"/>
        </a:defRPr>
      </a:lvl6pPr>
      <a:lvl7pPr marL="3170019" indent="-243848" algn="l" defTabSz="975390" rtl="0" eaLnBrk="1" latinLnBrk="0" hangingPunct="1">
        <a:lnSpc>
          <a:spcPct val="120000"/>
        </a:lnSpc>
        <a:spcBef>
          <a:spcPts val="533"/>
        </a:spcBef>
        <a:buClr>
          <a:schemeClr val="accent1"/>
        </a:buClr>
        <a:buSzPct val="100000"/>
        <a:buFont typeface="Arial" panose="020B0604020202020204" pitchFamily="34" charset="0"/>
        <a:buChar char="•"/>
        <a:defRPr sz="1280" kern="1200">
          <a:solidFill>
            <a:schemeClr val="tx1"/>
          </a:solidFill>
          <a:effectLst/>
          <a:latin typeface="+mn-lt"/>
          <a:ea typeface="+mn-ea"/>
          <a:cs typeface="+mn-cs"/>
        </a:defRPr>
      </a:lvl7pPr>
      <a:lvl8pPr marL="3657714" indent="-243848" algn="l" defTabSz="975390" rtl="0" eaLnBrk="1" latinLnBrk="0" hangingPunct="1">
        <a:lnSpc>
          <a:spcPct val="120000"/>
        </a:lnSpc>
        <a:spcBef>
          <a:spcPts val="533"/>
        </a:spcBef>
        <a:buClr>
          <a:schemeClr val="accent1"/>
        </a:buClr>
        <a:buSzPct val="100000"/>
        <a:buFont typeface="Arial" panose="020B0604020202020204" pitchFamily="34" charset="0"/>
        <a:buChar char="•"/>
        <a:defRPr sz="1280" kern="1200" baseline="0">
          <a:solidFill>
            <a:schemeClr val="tx1"/>
          </a:solidFill>
          <a:effectLst/>
          <a:latin typeface="+mn-lt"/>
          <a:ea typeface="+mn-ea"/>
          <a:cs typeface="+mn-cs"/>
        </a:defRPr>
      </a:lvl8pPr>
      <a:lvl9pPr marL="4145410" indent="-243848" algn="l" defTabSz="975390" rtl="0" eaLnBrk="1" latinLnBrk="0" hangingPunct="1">
        <a:lnSpc>
          <a:spcPct val="120000"/>
        </a:lnSpc>
        <a:spcBef>
          <a:spcPts val="533"/>
        </a:spcBef>
        <a:buClr>
          <a:schemeClr val="accent1"/>
        </a:buClr>
        <a:buSzPct val="100000"/>
        <a:buFont typeface="Arial" panose="020B0604020202020204" pitchFamily="34" charset="0"/>
        <a:buChar char="•"/>
        <a:defRPr sz="1280" kern="1200" baseline="0">
          <a:solidFill>
            <a:schemeClr val="tx1"/>
          </a:solidFill>
          <a:effectLst/>
          <a:latin typeface="+mn-lt"/>
          <a:ea typeface="+mn-ea"/>
          <a:cs typeface="+mn-cs"/>
        </a:defRPr>
      </a:lvl9pPr>
    </p:bodyStyle>
    <p:otherStyle>
      <a:defPPr>
        <a:defRPr lang="en-US"/>
      </a:defPPr>
      <a:lvl1pPr marL="0" algn="l" defTabSz="731543" rtl="0" eaLnBrk="1" latinLnBrk="0" hangingPunct="1">
        <a:defRPr sz="1440" kern="1200">
          <a:solidFill>
            <a:schemeClr val="tx1"/>
          </a:solidFill>
          <a:latin typeface="+mn-lt"/>
          <a:ea typeface="+mn-ea"/>
          <a:cs typeface="+mn-cs"/>
        </a:defRPr>
      </a:lvl1pPr>
      <a:lvl2pPr marL="365771" algn="l" defTabSz="731543" rtl="0" eaLnBrk="1" latinLnBrk="0" hangingPunct="1">
        <a:defRPr sz="1440" kern="1200">
          <a:solidFill>
            <a:schemeClr val="tx1"/>
          </a:solidFill>
          <a:latin typeface="+mn-lt"/>
          <a:ea typeface="+mn-ea"/>
          <a:cs typeface="+mn-cs"/>
        </a:defRPr>
      </a:lvl2pPr>
      <a:lvl3pPr marL="731543" algn="l" defTabSz="731543" rtl="0" eaLnBrk="1" latinLnBrk="0" hangingPunct="1">
        <a:defRPr sz="1440" kern="1200">
          <a:solidFill>
            <a:schemeClr val="tx1"/>
          </a:solidFill>
          <a:latin typeface="+mn-lt"/>
          <a:ea typeface="+mn-ea"/>
          <a:cs typeface="+mn-cs"/>
        </a:defRPr>
      </a:lvl3pPr>
      <a:lvl4pPr marL="1097314" algn="l" defTabSz="731543" rtl="0" eaLnBrk="1" latinLnBrk="0" hangingPunct="1">
        <a:defRPr sz="1440" kern="1200">
          <a:solidFill>
            <a:schemeClr val="tx1"/>
          </a:solidFill>
          <a:latin typeface="+mn-lt"/>
          <a:ea typeface="+mn-ea"/>
          <a:cs typeface="+mn-cs"/>
        </a:defRPr>
      </a:lvl4pPr>
      <a:lvl5pPr marL="1463086" algn="l" defTabSz="731543" rtl="0" eaLnBrk="1" latinLnBrk="0" hangingPunct="1">
        <a:defRPr sz="1440" kern="1200">
          <a:solidFill>
            <a:schemeClr val="tx1"/>
          </a:solidFill>
          <a:latin typeface="+mn-lt"/>
          <a:ea typeface="+mn-ea"/>
          <a:cs typeface="+mn-cs"/>
        </a:defRPr>
      </a:lvl5pPr>
      <a:lvl6pPr marL="1828857" algn="l" defTabSz="731543" rtl="0" eaLnBrk="1" latinLnBrk="0" hangingPunct="1">
        <a:defRPr sz="1440" kern="1200">
          <a:solidFill>
            <a:schemeClr val="tx1"/>
          </a:solidFill>
          <a:latin typeface="+mn-lt"/>
          <a:ea typeface="+mn-ea"/>
          <a:cs typeface="+mn-cs"/>
        </a:defRPr>
      </a:lvl6pPr>
      <a:lvl7pPr marL="2194629" algn="l" defTabSz="731543" rtl="0" eaLnBrk="1" latinLnBrk="0" hangingPunct="1">
        <a:defRPr sz="1440" kern="1200">
          <a:solidFill>
            <a:schemeClr val="tx1"/>
          </a:solidFill>
          <a:latin typeface="+mn-lt"/>
          <a:ea typeface="+mn-ea"/>
          <a:cs typeface="+mn-cs"/>
        </a:defRPr>
      </a:lvl7pPr>
      <a:lvl8pPr marL="2560400" algn="l" defTabSz="731543" rtl="0" eaLnBrk="1" latinLnBrk="0" hangingPunct="1">
        <a:defRPr sz="1440" kern="1200">
          <a:solidFill>
            <a:schemeClr val="tx1"/>
          </a:solidFill>
          <a:latin typeface="+mn-lt"/>
          <a:ea typeface="+mn-ea"/>
          <a:cs typeface="+mn-cs"/>
        </a:defRPr>
      </a:lvl8pPr>
      <a:lvl9pPr marL="2926171" algn="l" defTabSz="731543"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7.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2.jp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1.pn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mailto:ngaryanli@vauxhalllawcentre.org.uk" TargetMode="External"/><Relationship Id="rId2" Type="http://schemas.openxmlformats.org/officeDocument/2006/relationships/hyperlink" Target="http://www.facebook.com/VLCLiverpool/" TargetMode="External"/><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hyperlink" Target="mailto:Advice@vauxhalllawcentre.org.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FFFEE"/>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337173" y="1496079"/>
            <a:ext cx="9079253" cy="3212240"/>
            <a:chOff x="0" y="0"/>
            <a:chExt cx="6350000" cy="2246630"/>
          </a:xfrm>
        </p:grpSpPr>
        <p:sp>
          <p:nvSpPr>
            <p:cNvPr id="3" name="Freeform 3"/>
            <p:cNvSpPr/>
            <p:nvPr/>
          </p:nvSpPr>
          <p:spPr>
            <a:xfrm>
              <a:off x="0" y="43180"/>
              <a:ext cx="6350000" cy="2156460"/>
            </a:xfrm>
            <a:custGeom>
              <a:avLst/>
              <a:gdLst/>
              <a:ahLst/>
              <a:cxnLst/>
              <a:rect l="l" t="t" r="r" b="b"/>
              <a:pathLst>
                <a:path w="6350000" h="2156460">
                  <a:moveTo>
                    <a:pt x="4213860" y="1386840"/>
                  </a:moveTo>
                  <a:lnTo>
                    <a:pt x="4189730" y="1386840"/>
                  </a:lnTo>
                  <a:cubicBezTo>
                    <a:pt x="4057650" y="1819910"/>
                    <a:pt x="3655060" y="2136140"/>
                    <a:pt x="3180080" y="2136140"/>
                  </a:cubicBezTo>
                  <a:cubicBezTo>
                    <a:pt x="2705100" y="2136140"/>
                    <a:pt x="2302510" y="1819910"/>
                    <a:pt x="2170430" y="1386840"/>
                  </a:cubicBezTo>
                  <a:lnTo>
                    <a:pt x="1623060" y="1386840"/>
                  </a:lnTo>
                  <a:lnTo>
                    <a:pt x="1623060" y="1410970"/>
                  </a:lnTo>
                  <a:lnTo>
                    <a:pt x="2156460" y="1410970"/>
                  </a:lnTo>
                  <a:cubicBezTo>
                    <a:pt x="2296160" y="1842770"/>
                    <a:pt x="2702560" y="2156460"/>
                    <a:pt x="3181350" y="2156460"/>
                  </a:cubicBezTo>
                  <a:cubicBezTo>
                    <a:pt x="3660140" y="2156460"/>
                    <a:pt x="4066540" y="1842770"/>
                    <a:pt x="4206240" y="1410970"/>
                  </a:cubicBezTo>
                  <a:lnTo>
                    <a:pt x="4728210" y="1410970"/>
                  </a:lnTo>
                  <a:lnTo>
                    <a:pt x="4728210" y="1386840"/>
                  </a:lnTo>
                  <a:lnTo>
                    <a:pt x="4231640" y="1386840"/>
                  </a:lnTo>
                  <a:cubicBezTo>
                    <a:pt x="4231640" y="1388110"/>
                    <a:pt x="4213860" y="1388110"/>
                    <a:pt x="4213860" y="1386840"/>
                  </a:cubicBezTo>
                  <a:close/>
                  <a:moveTo>
                    <a:pt x="6350000" y="1214120"/>
                  </a:moveTo>
                  <a:lnTo>
                    <a:pt x="6118860" y="891540"/>
                  </a:lnTo>
                  <a:lnTo>
                    <a:pt x="6350000" y="582930"/>
                  </a:lnTo>
                  <a:lnTo>
                    <a:pt x="4340860" y="582930"/>
                  </a:lnTo>
                  <a:lnTo>
                    <a:pt x="4340860" y="603250"/>
                  </a:lnTo>
                  <a:lnTo>
                    <a:pt x="6301740" y="603250"/>
                  </a:lnTo>
                  <a:lnTo>
                    <a:pt x="6076950" y="897890"/>
                  </a:lnTo>
                  <a:lnTo>
                    <a:pt x="6301740" y="1188720"/>
                  </a:lnTo>
                  <a:lnTo>
                    <a:pt x="4728210" y="1188720"/>
                  </a:lnTo>
                  <a:lnTo>
                    <a:pt x="4728210" y="1169670"/>
                  </a:lnTo>
                  <a:lnTo>
                    <a:pt x="6263640" y="1169670"/>
                  </a:lnTo>
                  <a:lnTo>
                    <a:pt x="6054090" y="897890"/>
                  </a:lnTo>
                  <a:lnTo>
                    <a:pt x="6263640" y="622300"/>
                  </a:lnTo>
                  <a:lnTo>
                    <a:pt x="4340860" y="622300"/>
                  </a:lnTo>
                  <a:lnTo>
                    <a:pt x="4340860" y="781050"/>
                  </a:lnTo>
                  <a:lnTo>
                    <a:pt x="4215130" y="781050"/>
                  </a:lnTo>
                  <a:cubicBezTo>
                    <a:pt x="4085590" y="331470"/>
                    <a:pt x="3670300" y="2540"/>
                    <a:pt x="3180080" y="2540"/>
                  </a:cubicBezTo>
                  <a:cubicBezTo>
                    <a:pt x="2689860" y="2540"/>
                    <a:pt x="2275840" y="331470"/>
                    <a:pt x="2145030" y="779780"/>
                  </a:cubicBezTo>
                  <a:lnTo>
                    <a:pt x="2007870" y="779780"/>
                  </a:lnTo>
                  <a:lnTo>
                    <a:pt x="2007870" y="622300"/>
                  </a:lnTo>
                  <a:lnTo>
                    <a:pt x="86360" y="622300"/>
                  </a:lnTo>
                  <a:lnTo>
                    <a:pt x="295910" y="897890"/>
                  </a:lnTo>
                  <a:lnTo>
                    <a:pt x="87630" y="1169670"/>
                  </a:lnTo>
                  <a:lnTo>
                    <a:pt x="1623060" y="1169670"/>
                  </a:lnTo>
                  <a:lnTo>
                    <a:pt x="1623060" y="1188720"/>
                  </a:lnTo>
                  <a:lnTo>
                    <a:pt x="49530" y="1188720"/>
                  </a:lnTo>
                  <a:lnTo>
                    <a:pt x="274320" y="897890"/>
                  </a:lnTo>
                  <a:lnTo>
                    <a:pt x="49530" y="603250"/>
                  </a:lnTo>
                  <a:lnTo>
                    <a:pt x="2009140" y="603250"/>
                  </a:lnTo>
                  <a:lnTo>
                    <a:pt x="2009140" y="582930"/>
                  </a:lnTo>
                  <a:lnTo>
                    <a:pt x="0" y="582930"/>
                  </a:lnTo>
                  <a:lnTo>
                    <a:pt x="232410" y="891540"/>
                  </a:lnTo>
                  <a:lnTo>
                    <a:pt x="0" y="1214120"/>
                  </a:lnTo>
                  <a:lnTo>
                    <a:pt x="1623060" y="1214120"/>
                  </a:lnTo>
                  <a:lnTo>
                    <a:pt x="1623060" y="1366520"/>
                  </a:lnTo>
                  <a:cubicBezTo>
                    <a:pt x="1623060" y="1371600"/>
                    <a:pt x="1633220" y="1369060"/>
                    <a:pt x="1635760" y="1369060"/>
                  </a:cubicBezTo>
                  <a:lnTo>
                    <a:pt x="2178050" y="1369060"/>
                  </a:lnTo>
                  <a:cubicBezTo>
                    <a:pt x="2184400" y="1369060"/>
                    <a:pt x="2183130" y="1370330"/>
                    <a:pt x="2185670" y="1376680"/>
                  </a:cubicBezTo>
                  <a:lnTo>
                    <a:pt x="2189480" y="1388110"/>
                  </a:lnTo>
                  <a:cubicBezTo>
                    <a:pt x="2193290" y="1395730"/>
                    <a:pt x="2194560" y="1404620"/>
                    <a:pt x="2197100" y="1412240"/>
                  </a:cubicBezTo>
                  <a:cubicBezTo>
                    <a:pt x="2208530" y="1446530"/>
                    <a:pt x="2222500" y="1479550"/>
                    <a:pt x="2236470" y="1512570"/>
                  </a:cubicBezTo>
                  <a:cubicBezTo>
                    <a:pt x="2268220" y="1582420"/>
                    <a:pt x="2308860" y="1649730"/>
                    <a:pt x="2355850" y="1710690"/>
                  </a:cubicBezTo>
                  <a:cubicBezTo>
                    <a:pt x="2541270" y="1953260"/>
                    <a:pt x="2830830" y="2104390"/>
                    <a:pt x="3135630" y="2117090"/>
                  </a:cubicBezTo>
                  <a:cubicBezTo>
                    <a:pt x="3444240" y="2129790"/>
                    <a:pt x="3749040" y="2001520"/>
                    <a:pt x="3953510" y="1770380"/>
                  </a:cubicBezTo>
                  <a:cubicBezTo>
                    <a:pt x="4051300" y="1659890"/>
                    <a:pt x="4130040" y="1526540"/>
                    <a:pt x="4171950" y="1383030"/>
                  </a:cubicBezTo>
                  <a:lnTo>
                    <a:pt x="4175760" y="1371600"/>
                  </a:lnTo>
                  <a:cubicBezTo>
                    <a:pt x="4177030" y="1365250"/>
                    <a:pt x="4180840" y="1367790"/>
                    <a:pt x="4185920" y="1367790"/>
                  </a:cubicBezTo>
                  <a:lnTo>
                    <a:pt x="4723130" y="1367790"/>
                  </a:lnTo>
                  <a:cubicBezTo>
                    <a:pt x="4728210" y="1367790"/>
                    <a:pt x="4726940" y="1365250"/>
                    <a:pt x="4726940" y="1361440"/>
                  </a:cubicBezTo>
                  <a:lnTo>
                    <a:pt x="4726940" y="1214120"/>
                  </a:lnTo>
                  <a:lnTo>
                    <a:pt x="6350000" y="1214120"/>
                  </a:lnTo>
                  <a:close/>
                  <a:moveTo>
                    <a:pt x="4184650" y="820420"/>
                  </a:moveTo>
                  <a:cubicBezTo>
                    <a:pt x="4175760" y="784860"/>
                    <a:pt x="4164330" y="750570"/>
                    <a:pt x="4151630" y="716280"/>
                  </a:cubicBezTo>
                  <a:cubicBezTo>
                    <a:pt x="4124960" y="645160"/>
                    <a:pt x="4090670" y="577850"/>
                    <a:pt x="4050030" y="514350"/>
                  </a:cubicBezTo>
                  <a:cubicBezTo>
                    <a:pt x="3966210" y="386080"/>
                    <a:pt x="3854450" y="278130"/>
                    <a:pt x="3724910" y="198120"/>
                  </a:cubicBezTo>
                  <a:cubicBezTo>
                    <a:pt x="3463290" y="35560"/>
                    <a:pt x="3134360" y="0"/>
                    <a:pt x="2842260" y="100330"/>
                  </a:cubicBezTo>
                  <a:cubicBezTo>
                    <a:pt x="2552700" y="199390"/>
                    <a:pt x="2316480" y="429260"/>
                    <a:pt x="2208530" y="716280"/>
                  </a:cubicBezTo>
                  <a:cubicBezTo>
                    <a:pt x="2195830" y="749300"/>
                    <a:pt x="2185670" y="782320"/>
                    <a:pt x="2176780" y="816610"/>
                  </a:cubicBezTo>
                  <a:cubicBezTo>
                    <a:pt x="2175510" y="822960"/>
                    <a:pt x="2172970" y="821690"/>
                    <a:pt x="2166620" y="821690"/>
                  </a:cubicBezTo>
                  <a:lnTo>
                    <a:pt x="2009140" y="821690"/>
                  </a:lnTo>
                  <a:lnTo>
                    <a:pt x="2009140" y="802640"/>
                  </a:lnTo>
                  <a:lnTo>
                    <a:pt x="2162810" y="802640"/>
                  </a:lnTo>
                  <a:cubicBezTo>
                    <a:pt x="2286000" y="355600"/>
                    <a:pt x="2694940" y="26670"/>
                    <a:pt x="3180080" y="26670"/>
                  </a:cubicBezTo>
                  <a:cubicBezTo>
                    <a:pt x="3665220" y="26670"/>
                    <a:pt x="4074160" y="355600"/>
                    <a:pt x="4197350" y="802640"/>
                  </a:cubicBezTo>
                  <a:lnTo>
                    <a:pt x="4340860" y="802640"/>
                  </a:lnTo>
                  <a:lnTo>
                    <a:pt x="4340860" y="821690"/>
                  </a:lnTo>
                  <a:lnTo>
                    <a:pt x="4248150" y="821690"/>
                  </a:lnTo>
                  <a:cubicBezTo>
                    <a:pt x="4227830" y="821690"/>
                    <a:pt x="4206240" y="821690"/>
                    <a:pt x="4184650" y="820420"/>
                  </a:cubicBezTo>
                  <a:close/>
                </a:path>
              </a:pathLst>
            </a:custGeom>
            <a:solidFill>
              <a:srgbClr val="F0F0F2"/>
            </a:solidFill>
          </p:spPr>
        </p:sp>
        <p:sp>
          <p:nvSpPr>
            <p:cNvPr id="4" name="Freeform 4"/>
            <p:cNvSpPr/>
            <p:nvPr/>
          </p:nvSpPr>
          <p:spPr>
            <a:xfrm>
              <a:off x="2167890" y="115570"/>
              <a:ext cx="2014220" cy="2014220"/>
            </a:xfrm>
            <a:custGeom>
              <a:avLst/>
              <a:gdLst/>
              <a:ahLst/>
              <a:cxnLst/>
              <a:rect l="l" t="t" r="r" b="b"/>
              <a:pathLst>
                <a:path w="2014220" h="2014220">
                  <a:moveTo>
                    <a:pt x="1007110" y="0"/>
                  </a:moveTo>
                  <a:cubicBezTo>
                    <a:pt x="452120" y="0"/>
                    <a:pt x="0" y="452120"/>
                    <a:pt x="0" y="1007110"/>
                  </a:cubicBezTo>
                  <a:cubicBezTo>
                    <a:pt x="0" y="1562100"/>
                    <a:pt x="452120" y="2014220"/>
                    <a:pt x="1007110" y="2014220"/>
                  </a:cubicBezTo>
                  <a:cubicBezTo>
                    <a:pt x="1562100" y="2014220"/>
                    <a:pt x="2014220" y="1563370"/>
                    <a:pt x="2014220" y="1007110"/>
                  </a:cubicBezTo>
                  <a:cubicBezTo>
                    <a:pt x="2014220" y="452120"/>
                    <a:pt x="1562100" y="0"/>
                    <a:pt x="1007110" y="0"/>
                  </a:cubicBezTo>
                  <a:close/>
                  <a:moveTo>
                    <a:pt x="1007110" y="1978660"/>
                  </a:moveTo>
                  <a:cubicBezTo>
                    <a:pt x="472440" y="1978660"/>
                    <a:pt x="36830" y="1544320"/>
                    <a:pt x="36830" y="1008380"/>
                  </a:cubicBezTo>
                  <a:cubicBezTo>
                    <a:pt x="36830" y="473710"/>
                    <a:pt x="471170" y="38100"/>
                    <a:pt x="1007110" y="38100"/>
                  </a:cubicBezTo>
                  <a:cubicBezTo>
                    <a:pt x="1543050" y="38100"/>
                    <a:pt x="1978660" y="473710"/>
                    <a:pt x="1977390" y="1008380"/>
                  </a:cubicBezTo>
                  <a:cubicBezTo>
                    <a:pt x="1977390" y="1543050"/>
                    <a:pt x="1543050" y="1978660"/>
                    <a:pt x="1007110" y="1978660"/>
                  </a:cubicBezTo>
                  <a:close/>
                </a:path>
              </a:pathLst>
            </a:custGeom>
            <a:solidFill>
              <a:srgbClr val="C8D0D8"/>
            </a:solidFill>
          </p:spPr>
        </p:sp>
        <p:sp>
          <p:nvSpPr>
            <p:cNvPr id="5" name="Freeform 5"/>
            <p:cNvSpPr/>
            <p:nvPr/>
          </p:nvSpPr>
          <p:spPr>
            <a:xfrm>
              <a:off x="4340860" y="646430"/>
              <a:ext cx="386080" cy="807720"/>
            </a:xfrm>
            <a:custGeom>
              <a:avLst/>
              <a:gdLst/>
              <a:ahLst/>
              <a:cxnLst/>
              <a:rect l="l" t="t" r="r" b="b"/>
              <a:pathLst>
                <a:path w="386080" h="807720">
                  <a:moveTo>
                    <a:pt x="78740" y="19050"/>
                  </a:moveTo>
                  <a:lnTo>
                    <a:pt x="39370" y="19050"/>
                  </a:lnTo>
                  <a:lnTo>
                    <a:pt x="1270" y="0"/>
                  </a:lnTo>
                  <a:lnTo>
                    <a:pt x="40640" y="0"/>
                  </a:lnTo>
                  <a:lnTo>
                    <a:pt x="78740" y="19050"/>
                  </a:lnTo>
                  <a:close/>
                  <a:moveTo>
                    <a:pt x="386080" y="783590"/>
                  </a:moveTo>
                  <a:lnTo>
                    <a:pt x="386080" y="807720"/>
                  </a:lnTo>
                  <a:lnTo>
                    <a:pt x="0" y="609600"/>
                  </a:lnTo>
                  <a:lnTo>
                    <a:pt x="48260" y="609600"/>
                  </a:lnTo>
                  <a:cubicBezTo>
                    <a:pt x="139700" y="656590"/>
                    <a:pt x="327660" y="753110"/>
                    <a:pt x="386080" y="783590"/>
                  </a:cubicBezTo>
                  <a:close/>
                  <a:moveTo>
                    <a:pt x="386080" y="609600"/>
                  </a:moveTo>
                  <a:lnTo>
                    <a:pt x="386080" y="763270"/>
                  </a:lnTo>
                  <a:cubicBezTo>
                    <a:pt x="335280" y="736600"/>
                    <a:pt x="184150" y="659130"/>
                    <a:pt x="86360" y="609600"/>
                  </a:cubicBezTo>
                  <a:lnTo>
                    <a:pt x="386080" y="609600"/>
                  </a:lnTo>
                  <a:close/>
                  <a:moveTo>
                    <a:pt x="386080" y="566420"/>
                  </a:moveTo>
                  <a:lnTo>
                    <a:pt x="386080" y="585470"/>
                  </a:lnTo>
                  <a:lnTo>
                    <a:pt x="38100" y="585470"/>
                  </a:lnTo>
                  <a:cubicBezTo>
                    <a:pt x="17780" y="575310"/>
                    <a:pt x="3810" y="567690"/>
                    <a:pt x="0" y="566420"/>
                  </a:cubicBezTo>
                  <a:lnTo>
                    <a:pt x="386080" y="566420"/>
                  </a:lnTo>
                  <a:close/>
                </a:path>
              </a:pathLst>
            </a:custGeom>
            <a:solidFill>
              <a:srgbClr val="C9D0D8"/>
            </a:solidFill>
          </p:spPr>
        </p:sp>
        <p:sp>
          <p:nvSpPr>
            <p:cNvPr id="6" name="Freeform 6"/>
            <p:cNvSpPr/>
            <p:nvPr/>
          </p:nvSpPr>
          <p:spPr>
            <a:xfrm>
              <a:off x="1623060" y="646430"/>
              <a:ext cx="386080" cy="807720"/>
            </a:xfrm>
            <a:custGeom>
              <a:avLst/>
              <a:gdLst/>
              <a:ahLst/>
              <a:cxnLst/>
              <a:rect l="l" t="t" r="r" b="b"/>
              <a:pathLst>
                <a:path w="386080" h="807720">
                  <a:moveTo>
                    <a:pt x="307340" y="19050"/>
                  </a:moveTo>
                  <a:lnTo>
                    <a:pt x="346710" y="19050"/>
                  </a:lnTo>
                  <a:lnTo>
                    <a:pt x="384810" y="0"/>
                  </a:lnTo>
                  <a:lnTo>
                    <a:pt x="345440" y="0"/>
                  </a:lnTo>
                  <a:lnTo>
                    <a:pt x="307340" y="19050"/>
                  </a:lnTo>
                  <a:close/>
                  <a:moveTo>
                    <a:pt x="0" y="783590"/>
                  </a:moveTo>
                  <a:lnTo>
                    <a:pt x="0" y="807720"/>
                  </a:lnTo>
                  <a:lnTo>
                    <a:pt x="386080" y="609600"/>
                  </a:lnTo>
                  <a:lnTo>
                    <a:pt x="337820" y="609600"/>
                  </a:lnTo>
                  <a:cubicBezTo>
                    <a:pt x="246380" y="656590"/>
                    <a:pt x="58420" y="753110"/>
                    <a:pt x="0" y="783590"/>
                  </a:cubicBezTo>
                  <a:close/>
                  <a:moveTo>
                    <a:pt x="0" y="609600"/>
                  </a:moveTo>
                  <a:lnTo>
                    <a:pt x="0" y="763270"/>
                  </a:lnTo>
                  <a:cubicBezTo>
                    <a:pt x="50800" y="736600"/>
                    <a:pt x="201930" y="659130"/>
                    <a:pt x="299720" y="609600"/>
                  </a:cubicBezTo>
                  <a:lnTo>
                    <a:pt x="0" y="609600"/>
                  </a:lnTo>
                  <a:close/>
                  <a:moveTo>
                    <a:pt x="0" y="566420"/>
                  </a:moveTo>
                  <a:lnTo>
                    <a:pt x="0" y="585470"/>
                  </a:lnTo>
                  <a:lnTo>
                    <a:pt x="347980" y="585470"/>
                  </a:lnTo>
                  <a:cubicBezTo>
                    <a:pt x="368300" y="575310"/>
                    <a:pt x="382270" y="567690"/>
                    <a:pt x="386080" y="566420"/>
                  </a:cubicBezTo>
                  <a:lnTo>
                    <a:pt x="0" y="566420"/>
                  </a:lnTo>
                  <a:close/>
                </a:path>
              </a:pathLst>
            </a:custGeom>
            <a:solidFill>
              <a:srgbClr val="C9D0D8"/>
            </a:solidFill>
          </p:spPr>
        </p:sp>
      </p:grpSp>
      <p:pic>
        <p:nvPicPr>
          <p:cNvPr id="7" name="Picture 7"/>
          <p:cNvPicPr>
            <a:picLocks noChangeAspect="1"/>
          </p:cNvPicPr>
          <p:nvPr/>
        </p:nvPicPr>
        <p:blipFill>
          <a:blip r:embed="rId2"/>
          <a:srcRect r="61997"/>
          <a:stretch>
            <a:fillRect/>
          </a:stretch>
        </p:blipFill>
        <p:spPr>
          <a:xfrm>
            <a:off x="3455762" y="1702621"/>
            <a:ext cx="2875036" cy="2799156"/>
          </a:xfrm>
          <a:prstGeom prst="rect">
            <a:avLst/>
          </a:prstGeom>
        </p:spPr>
      </p:pic>
      <p:sp>
        <p:nvSpPr>
          <p:cNvPr id="8" name="TextBox 8"/>
          <p:cNvSpPr txBox="1"/>
          <p:nvPr/>
        </p:nvSpPr>
        <p:spPr>
          <a:xfrm>
            <a:off x="3141750" y="4641644"/>
            <a:ext cx="3503059" cy="1411017"/>
          </a:xfrm>
          <a:prstGeom prst="rect">
            <a:avLst/>
          </a:prstGeom>
        </p:spPr>
        <p:txBody>
          <a:bodyPr lIns="0" tIns="0" rIns="0" bIns="0" rtlCol="0" anchor="t">
            <a:spAutoFit/>
          </a:bodyPr>
          <a:lstStyle/>
          <a:p>
            <a:pPr algn="ctr">
              <a:lnSpc>
                <a:spcPts val="3775"/>
              </a:lnSpc>
              <a:spcBef>
                <a:spcPct val="0"/>
              </a:spcBef>
            </a:pPr>
            <a:r>
              <a:rPr lang="en-US" sz="2696" b="1">
                <a:solidFill>
                  <a:srgbClr val="737373"/>
                </a:solidFill>
                <a:latin typeface="Arimo"/>
              </a:rPr>
              <a:t>Vauxhall Community Law &amp; Information Centre</a:t>
            </a:r>
          </a:p>
        </p:txBody>
      </p:sp>
      <p:sp>
        <p:nvSpPr>
          <p:cNvPr id="9" name="TextBox 9"/>
          <p:cNvSpPr txBox="1"/>
          <p:nvPr/>
        </p:nvSpPr>
        <p:spPr>
          <a:xfrm>
            <a:off x="6644809" y="2430327"/>
            <a:ext cx="2499191" cy="620363"/>
          </a:xfrm>
          <a:prstGeom prst="rect">
            <a:avLst/>
          </a:prstGeom>
        </p:spPr>
        <p:txBody>
          <a:bodyPr wrap="square" lIns="0" tIns="0" rIns="0" bIns="0" rtlCol="0" anchor="t">
            <a:spAutoFit/>
          </a:bodyPr>
          <a:lstStyle/>
          <a:p>
            <a:pPr algn="ctr">
              <a:lnSpc>
                <a:spcPts val="5573"/>
              </a:lnSpc>
              <a:spcBef>
                <a:spcPct val="0"/>
              </a:spcBef>
            </a:pPr>
            <a:r>
              <a:rPr lang="en-US" sz="2800" dirty="0">
                <a:solidFill>
                  <a:srgbClr val="545454"/>
                </a:solidFill>
                <a:latin typeface="Arimo"/>
              </a:rPr>
              <a:t>Senior Solicitor</a:t>
            </a:r>
          </a:p>
        </p:txBody>
      </p:sp>
      <p:sp>
        <p:nvSpPr>
          <p:cNvPr id="10" name="TextBox 10"/>
          <p:cNvSpPr txBox="1"/>
          <p:nvPr/>
        </p:nvSpPr>
        <p:spPr>
          <a:xfrm>
            <a:off x="762000" y="2430327"/>
            <a:ext cx="2379750" cy="643702"/>
          </a:xfrm>
          <a:prstGeom prst="rect">
            <a:avLst/>
          </a:prstGeom>
        </p:spPr>
        <p:txBody>
          <a:bodyPr wrap="square" lIns="0" tIns="0" rIns="0" bIns="0" rtlCol="0" anchor="t">
            <a:spAutoFit/>
          </a:bodyPr>
          <a:lstStyle/>
          <a:p>
            <a:pPr algn="ctr">
              <a:lnSpc>
                <a:spcPts val="5573"/>
              </a:lnSpc>
              <a:spcBef>
                <a:spcPct val="0"/>
              </a:spcBef>
            </a:pPr>
            <a:r>
              <a:rPr lang="en-US" sz="3600" dirty="0">
                <a:solidFill>
                  <a:srgbClr val="545454"/>
                </a:solidFill>
                <a:latin typeface="Arimo"/>
              </a:rPr>
              <a:t>Ngaryan Li</a:t>
            </a:r>
          </a:p>
        </p:txBody>
      </p:sp>
      <p:pic>
        <p:nvPicPr>
          <p:cNvPr id="11" name="Picture 11"/>
          <p:cNvPicPr>
            <a:picLocks noChangeAspect="1"/>
          </p:cNvPicPr>
          <p:nvPr/>
        </p:nvPicPr>
        <p:blipFill>
          <a:blip r:embed="rId3"/>
          <a:srcRect/>
          <a:stretch>
            <a:fillRect/>
          </a:stretch>
        </p:blipFill>
        <p:spPr>
          <a:xfrm>
            <a:off x="-2078481" y="-2418914"/>
            <a:ext cx="4156963" cy="4259183"/>
          </a:xfrm>
          <a:prstGeom prst="rect">
            <a:avLst/>
          </a:prstGeom>
        </p:spPr>
      </p:pic>
      <p:pic>
        <p:nvPicPr>
          <p:cNvPr id="12" name="Picture 12"/>
          <p:cNvPicPr>
            <a:picLocks noChangeAspect="1"/>
          </p:cNvPicPr>
          <p:nvPr/>
        </p:nvPicPr>
        <p:blipFill>
          <a:blip r:embed="rId3"/>
          <a:srcRect/>
          <a:stretch>
            <a:fillRect/>
          </a:stretch>
        </p:blipFill>
        <p:spPr>
          <a:xfrm>
            <a:off x="8263131" y="5907009"/>
            <a:ext cx="3392759" cy="3476188"/>
          </a:xfrm>
          <a:prstGeom prst="rect">
            <a:avLst/>
          </a:prstGeom>
        </p:spPr>
      </p:pic>
      <p:pic>
        <p:nvPicPr>
          <p:cNvPr id="13" name="Picture 13"/>
          <p:cNvPicPr>
            <a:picLocks noChangeAspect="1"/>
          </p:cNvPicPr>
          <p:nvPr/>
        </p:nvPicPr>
        <p:blipFill>
          <a:blip r:embed="rId3"/>
          <a:srcRect/>
          <a:stretch>
            <a:fillRect/>
          </a:stretch>
        </p:blipFill>
        <p:spPr>
          <a:xfrm>
            <a:off x="7498928" y="5124014"/>
            <a:ext cx="4156963" cy="425918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FBBFF4B-F619-45E9-BEE1-F6E33A086517}"/>
              </a:ext>
            </a:extLst>
          </p:cNvPr>
          <p:cNvPicPr>
            <a:picLocks noChangeAspect="1"/>
          </p:cNvPicPr>
          <p:nvPr/>
        </p:nvPicPr>
        <p:blipFill>
          <a:blip r:embed="rId2"/>
          <a:stretch>
            <a:fillRect/>
          </a:stretch>
        </p:blipFill>
        <p:spPr>
          <a:xfrm>
            <a:off x="990600" y="1447800"/>
            <a:ext cx="7416496" cy="4114800"/>
          </a:xfrm>
          <a:prstGeom prst="rect">
            <a:avLst/>
          </a:prstGeom>
        </p:spPr>
      </p:pic>
    </p:spTree>
    <p:extLst>
      <p:ext uri="{BB962C8B-B14F-4D97-AF65-F5344CB8AC3E}">
        <p14:creationId xmlns:p14="http://schemas.microsoft.com/office/powerpoint/2010/main" val="473843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3"/>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DEAC29B-50E8-4632-B6D1-CBB548B4DE3E}"/>
              </a:ext>
            </a:extLst>
          </p:cNvPr>
          <p:cNvSpPr/>
          <p:nvPr/>
        </p:nvSpPr>
        <p:spPr>
          <a:xfrm>
            <a:off x="457200" y="304800"/>
            <a:ext cx="4903394" cy="896079"/>
          </a:xfrm>
          <a:prstGeom prst="rect">
            <a:avLst/>
          </a:prstGeom>
        </p:spPr>
        <p:txBody>
          <a:bodyPr wrap="none">
            <a:spAutoFit/>
          </a:bodyPr>
          <a:lstStyle/>
          <a:p>
            <a:pPr>
              <a:lnSpc>
                <a:spcPts val="6900"/>
              </a:lnSpc>
            </a:pPr>
            <a:r>
              <a:rPr lang="en-US" sz="4800" b="1" spc="420" dirty="0">
                <a:solidFill>
                  <a:srgbClr val="737373"/>
                </a:solidFill>
                <a:latin typeface="Arimo"/>
              </a:rPr>
              <a:t>CASE STUDY </a:t>
            </a:r>
          </a:p>
        </p:txBody>
      </p:sp>
      <p:sp>
        <p:nvSpPr>
          <p:cNvPr id="3" name="TextBox 2">
            <a:extLst>
              <a:ext uri="{FF2B5EF4-FFF2-40B4-BE49-F238E27FC236}">
                <a16:creationId xmlns:a16="http://schemas.microsoft.com/office/drawing/2014/main" xmlns="" id="{6D374862-37E2-4135-898F-3AFB4051C533}"/>
              </a:ext>
            </a:extLst>
          </p:cNvPr>
          <p:cNvSpPr txBox="1"/>
          <p:nvPr/>
        </p:nvSpPr>
        <p:spPr>
          <a:xfrm>
            <a:off x="533400" y="1447800"/>
            <a:ext cx="8686800" cy="2031325"/>
          </a:xfrm>
          <a:prstGeom prst="rect">
            <a:avLst/>
          </a:prstGeom>
          <a:noFill/>
        </p:spPr>
        <p:txBody>
          <a:bodyPr wrap="square" rtlCol="0">
            <a:spAutoFit/>
          </a:bodyPr>
          <a:lstStyle/>
          <a:p>
            <a:r>
              <a:rPr lang="en-GB" dirty="0"/>
              <a:t>33 year old single parent</a:t>
            </a:r>
          </a:p>
          <a:p>
            <a:r>
              <a:rPr lang="en-GB" dirty="0"/>
              <a:t>Works Part time 16 hours per week</a:t>
            </a:r>
          </a:p>
          <a:p>
            <a:r>
              <a:rPr lang="en-GB" dirty="0"/>
              <a:t>4 children aged 12, 10, 6 and 5</a:t>
            </a:r>
          </a:p>
          <a:p>
            <a:r>
              <a:rPr lang="en-GB" dirty="0"/>
              <a:t>Split from partner 18 months ago</a:t>
            </a:r>
          </a:p>
          <a:p>
            <a:r>
              <a:rPr lang="en-GB" dirty="0"/>
              <a:t>Claimed CSA </a:t>
            </a:r>
          </a:p>
          <a:p>
            <a:r>
              <a:rPr lang="en-GB" dirty="0"/>
              <a:t>6 y/o is in receipt of DLA MRC due to autism</a:t>
            </a:r>
          </a:p>
          <a:p>
            <a:r>
              <a:rPr lang="en-GB" dirty="0"/>
              <a:t>Claims WTC, CTC, CB and some help to HB</a:t>
            </a:r>
          </a:p>
        </p:txBody>
      </p:sp>
      <p:sp>
        <p:nvSpPr>
          <p:cNvPr id="4" name="TextBox 3">
            <a:extLst>
              <a:ext uri="{FF2B5EF4-FFF2-40B4-BE49-F238E27FC236}">
                <a16:creationId xmlns:a16="http://schemas.microsoft.com/office/drawing/2014/main" xmlns="" id="{4296C704-7FA7-4475-A68C-C70F84812842}"/>
              </a:ext>
            </a:extLst>
          </p:cNvPr>
          <p:cNvSpPr txBox="1"/>
          <p:nvPr/>
        </p:nvSpPr>
        <p:spPr>
          <a:xfrm>
            <a:off x="2908897" y="3544478"/>
            <a:ext cx="6629400" cy="923330"/>
          </a:xfrm>
          <a:prstGeom prst="rect">
            <a:avLst/>
          </a:prstGeom>
          <a:noFill/>
        </p:spPr>
        <p:txBody>
          <a:bodyPr wrap="square" rtlCol="0">
            <a:spAutoFit/>
          </a:bodyPr>
          <a:lstStyle/>
          <a:p>
            <a:r>
              <a:rPr lang="en-GB" dirty="0"/>
              <a:t>Ran into debt</a:t>
            </a:r>
          </a:p>
          <a:p>
            <a:r>
              <a:rPr lang="en-GB" dirty="0"/>
              <a:t>Was offered a loan and took it</a:t>
            </a:r>
          </a:p>
          <a:p>
            <a:r>
              <a:rPr lang="en-GB" dirty="0"/>
              <a:t>All benefits (except DLA and CB) stopped</a:t>
            </a:r>
          </a:p>
        </p:txBody>
      </p:sp>
      <p:sp>
        <p:nvSpPr>
          <p:cNvPr id="5" name="TextBox 4">
            <a:extLst>
              <a:ext uri="{FF2B5EF4-FFF2-40B4-BE49-F238E27FC236}">
                <a16:creationId xmlns:a16="http://schemas.microsoft.com/office/drawing/2014/main" xmlns="" id="{F7C866E0-9915-4D13-A13C-B8E55477FC74}"/>
              </a:ext>
            </a:extLst>
          </p:cNvPr>
          <p:cNvSpPr txBox="1"/>
          <p:nvPr/>
        </p:nvSpPr>
        <p:spPr>
          <a:xfrm>
            <a:off x="762000" y="4953000"/>
            <a:ext cx="8382000" cy="1754326"/>
          </a:xfrm>
          <a:prstGeom prst="rect">
            <a:avLst/>
          </a:prstGeom>
          <a:noFill/>
        </p:spPr>
        <p:txBody>
          <a:bodyPr wrap="square" rtlCol="0">
            <a:spAutoFit/>
          </a:bodyPr>
          <a:lstStyle/>
          <a:p>
            <a:r>
              <a:rPr lang="en-GB" dirty="0"/>
              <a:t>Contacted HMRC </a:t>
            </a:r>
          </a:p>
          <a:p>
            <a:r>
              <a:rPr lang="en-GB" dirty="0"/>
              <a:t>Told that she had claimed UC, therefore all existing benefits would stop</a:t>
            </a:r>
          </a:p>
          <a:p>
            <a:r>
              <a:rPr lang="en-GB" dirty="0"/>
              <a:t>Contacted Police for crime number</a:t>
            </a:r>
          </a:p>
          <a:p>
            <a:r>
              <a:rPr lang="en-GB" dirty="0"/>
              <a:t>DWP confirmed claim for UC made </a:t>
            </a:r>
          </a:p>
          <a:p>
            <a:r>
              <a:rPr lang="en-GB" dirty="0"/>
              <a:t>False claim had been made by ‘loan shark’ – claimed for 2 children</a:t>
            </a:r>
          </a:p>
          <a:p>
            <a:r>
              <a:rPr lang="en-GB" dirty="0"/>
              <a:t>Sought our help in July 2019</a:t>
            </a:r>
          </a:p>
        </p:txBody>
      </p:sp>
    </p:spTree>
    <p:extLst>
      <p:ext uri="{BB962C8B-B14F-4D97-AF65-F5344CB8AC3E}">
        <p14:creationId xmlns:p14="http://schemas.microsoft.com/office/powerpoint/2010/main" val="3762879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3"/>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DEAC29B-50E8-4632-B6D1-CBB548B4DE3E}"/>
              </a:ext>
            </a:extLst>
          </p:cNvPr>
          <p:cNvSpPr/>
          <p:nvPr/>
        </p:nvSpPr>
        <p:spPr>
          <a:xfrm>
            <a:off x="457200" y="304800"/>
            <a:ext cx="4903394" cy="896079"/>
          </a:xfrm>
          <a:prstGeom prst="rect">
            <a:avLst/>
          </a:prstGeom>
        </p:spPr>
        <p:txBody>
          <a:bodyPr wrap="none">
            <a:spAutoFit/>
          </a:bodyPr>
          <a:lstStyle/>
          <a:p>
            <a:pPr>
              <a:lnSpc>
                <a:spcPts val="6900"/>
              </a:lnSpc>
            </a:pPr>
            <a:r>
              <a:rPr lang="en-US" sz="4800" b="1" spc="420" dirty="0">
                <a:solidFill>
                  <a:srgbClr val="737373"/>
                </a:solidFill>
                <a:latin typeface="Arimo"/>
              </a:rPr>
              <a:t>CASE STUDY </a:t>
            </a:r>
          </a:p>
        </p:txBody>
      </p:sp>
      <p:sp>
        <p:nvSpPr>
          <p:cNvPr id="3" name="TextBox 2">
            <a:extLst>
              <a:ext uri="{FF2B5EF4-FFF2-40B4-BE49-F238E27FC236}">
                <a16:creationId xmlns:a16="http://schemas.microsoft.com/office/drawing/2014/main" xmlns="" id="{6D374862-37E2-4135-898F-3AFB4051C533}"/>
              </a:ext>
            </a:extLst>
          </p:cNvPr>
          <p:cNvSpPr txBox="1"/>
          <p:nvPr/>
        </p:nvSpPr>
        <p:spPr>
          <a:xfrm>
            <a:off x="533400" y="1447800"/>
            <a:ext cx="8686800" cy="923330"/>
          </a:xfrm>
          <a:prstGeom prst="rect">
            <a:avLst/>
          </a:prstGeom>
          <a:noFill/>
        </p:spPr>
        <p:txBody>
          <a:bodyPr wrap="square" rtlCol="0">
            <a:spAutoFit/>
          </a:bodyPr>
          <a:lstStyle/>
          <a:p>
            <a:r>
              <a:rPr lang="en-GB" dirty="0"/>
              <a:t>Appealed against the decision </a:t>
            </a:r>
          </a:p>
          <a:p>
            <a:r>
              <a:rPr lang="en-GB" dirty="0"/>
              <a:t>Waited for 8 weeks for a response from HMRC</a:t>
            </a:r>
          </a:p>
          <a:p>
            <a:r>
              <a:rPr lang="en-GB" dirty="0"/>
              <a:t>Contacted MP office for intervention </a:t>
            </a:r>
          </a:p>
        </p:txBody>
      </p:sp>
      <p:sp>
        <p:nvSpPr>
          <p:cNvPr id="4" name="TextBox 3">
            <a:extLst>
              <a:ext uri="{FF2B5EF4-FFF2-40B4-BE49-F238E27FC236}">
                <a16:creationId xmlns:a16="http://schemas.microsoft.com/office/drawing/2014/main" xmlns="" id="{4296C704-7FA7-4475-A68C-C70F84812842}"/>
              </a:ext>
            </a:extLst>
          </p:cNvPr>
          <p:cNvSpPr txBox="1"/>
          <p:nvPr/>
        </p:nvSpPr>
        <p:spPr>
          <a:xfrm>
            <a:off x="1524000" y="2722996"/>
            <a:ext cx="6629400" cy="1200329"/>
          </a:xfrm>
          <a:prstGeom prst="rect">
            <a:avLst/>
          </a:prstGeom>
          <a:noFill/>
        </p:spPr>
        <p:txBody>
          <a:bodyPr wrap="square" rtlCol="0">
            <a:spAutoFit/>
          </a:bodyPr>
          <a:lstStyle/>
          <a:p>
            <a:r>
              <a:rPr lang="en-GB" dirty="0"/>
              <a:t>Landlord threatens eviction</a:t>
            </a:r>
          </a:p>
          <a:p>
            <a:r>
              <a:rPr lang="en-GB" dirty="0"/>
              <a:t>Cant afford holiday club for the children</a:t>
            </a:r>
          </a:p>
          <a:p>
            <a:r>
              <a:rPr lang="en-GB" dirty="0"/>
              <a:t>Couldn’t go to work because trying to sort benefits out</a:t>
            </a:r>
          </a:p>
          <a:p>
            <a:endParaRPr lang="en-GB" dirty="0"/>
          </a:p>
        </p:txBody>
      </p:sp>
      <p:sp>
        <p:nvSpPr>
          <p:cNvPr id="6" name="TextBox 5">
            <a:extLst>
              <a:ext uri="{FF2B5EF4-FFF2-40B4-BE49-F238E27FC236}">
                <a16:creationId xmlns:a16="http://schemas.microsoft.com/office/drawing/2014/main" xmlns="" id="{1ACB6D2A-8CD4-48AF-8796-9EDEC1E7C9F5}"/>
              </a:ext>
            </a:extLst>
          </p:cNvPr>
          <p:cNvSpPr txBox="1"/>
          <p:nvPr/>
        </p:nvSpPr>
        <p:spPr>
          <a:xfrm>
            <a:off x="2899470" y="4086709"/>
            <a:ext cx="7924800" cy="1200329"/>
          </a:xfrm>
          <a:prstGeom prst="rect">
            <a:avLst/>
          </a:prstGeom>
          <a:noFill/>
        </p:spPr>
        <p:txBody>
          <a:bodyPr wrap="square" rtlCol="0">
            <a:spAutoFit/>
          </a:bodyPr>
          <a:lstStyle/>
          <a:p>
            <a:r>
              <a:rPr lang="en-GB" dirty="0"/>
              <a:t>Advice given:</a:t>
            </a:r>
          </a:p>
          <a:p>
            <a:endParaRPr lang="en-GB" dirty="0"/>
          </a:p>
          <a:p>
            <a:r>
              <a:rPr lang="en-GB" dirty="0"/>
              <a:t>1 – appeal against the decision to remain on legacy benefit</a:t>
            </a:r>
          </a:p>
          <a:p>
            <a:r>
              <a:rPr lang="en-GB" dirty="0"/>
              <a:t>2 – claim Universal Credit </a:t>
            </a:r>
          </a:p>
        </p:txBody>
      </p:sp>
      <p:sp>
        <p:nvSpPr>
          <p:cNvPr id="7" name="TextBox 6">
            <a:extLst>
              <a:ext uri="{FF2B5EF4-FFF2-40B4-BE49-F238E27FC236}">
                <a16:creationId xmlns:a16="http://schemas.microsoft.com/office/drawing/2014/main" xmlns="" id="{9DF6FC17-A3E6-49B4-BD5D-4AAC619A3BB1}"/>
              </a:ext>
            </a:extLst>
          </p:cNvPr>
          <p:cNvSpPr txBox="1"/>
          <p:nvPr/>
        </p:nvSpPr>
        <p:spPr>
          <a:xfrm>
            <a:off x="5340897" y="5450422"/>
            <a:ext cx="3581400" cy="923330"/>
          </a:xfrm>
          <a:prstGeom prst="rect">
            <a:avLst/>
          </a:prstGeom>
          <a:noFill/>
        </p:spPr>
        <p:txBody>
          <a:bodyPr wrap="square" rtlCol="0">
            <a:spAutoFit/>
          </a:bodyPr>
          <a:lstStyle/>
          <a:p>
            <a:r>
              <a:rPr lang="en-GB" dirty="0"/>
              <a:t>October 2019 made claim for UC</a:t>
            </a:r>
          </a:p>
          <a:p>
            <a:r>
              <a:rPr lang="en-GB" dirty="0"/>
              <a:t>Family suffering extreme poverty</a:t>
            </a:r>
          </a:p>
          <a:p>
            <a:r>
              <a:rPr lang="en-GB" dirty="0"/>
              <a:t>Backdate of 1 month </a:t>
            </a:r>
          </a:p>
        </p:txBody>
      </p:sp>
      <p:pic>
        <p:nvPicPr>
          <p:cNvPr id="8" name="Picture 7">
            <a:extLst>
              <a:ext uri="{FF2B5EF4-FFF2-40B4-BE49-F238E27FC236}">
                <a16:creationId xmlns:a16="http://schemas.microsoft.com/office/drawing/2014/main" xmlns="" id="{59E64F5C-7DCB-44D9-8022-A281E32F4345}"/>
              </a:ext>
            </a:extLst>
          </p:cNvPr>
          <p:cNvPicPr>
            <a:picLocks noChangeAspect="1"/>
          </p:cNvPicPr>
          <p:nvPr/>
        </p:nvPicPr>
        <p:blipFill>
          <a:blip r:embed="rId2"/>
          <a:stretch>
            <a:fillRect/>
          </a:stretch>
        </p:blipFill>
        <p:spPr>
          <a:xfrm>
            <a:off x="533400" y="5287038"/>
            <a:ext cx="3613746" cy="1915588"/>
          </a:xfrm>
          <a:prstGeom prst="rect">
            <a:avLst/>
          </a:prstGeom>
        </p:spPr>
      </p:pic>
    </p:spTree>
    <p:extLst>
      <p:ext uri="{BB962C8B-B14F-4D97-AF65-F5344CB8AC3E}">
        <p14:creationId xmlns:p14="http://schemas.microsoft.com/office/powerpoint/2010/main" val="2622497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3A7E91E-A6A8-4256-99E7-674D22141B3D}"/>
              </a:ext>
            </a:extLst>
          </p:cNvPr>
          <p:cNvSpPr txBox="1"/>
          <p:nvPr/>
        </p:nvSpPr>
        <p:spPr>
          <a:xfrm>
            <a:off x="1066800" y="6553200"/>
            <a:ext cx="6934200" cy="646331"/>
          </a:xfrm>
          <a:prstGeom prst="rect">
            <a:avLst/>
          </a:prstGeom>
          <a:noFill/>
        </p:spPr>
        <p:txBody>
          <a:bodyPr wrap="square" rtlCol="0">
            <a:spAutoFit/>
          </a:bodyPr>
          <a:lstStyle/>
          <a:p>
            <a:pPr algn="ctr"/>
            <a:r>
              <a:rPr lang="en-GB" sz="3600" dirty="0"/>
              <a:t>What is Poverty?</a:t>
            </a:r>
          </a:p>
        </p:txBody>
      </p:sp>
      <p:pic>
        <p:nvPicPr>
          <p:cNvPr id="4" name="Picture 3">
            <a:extLst>
              <a:ext uri="{FF2B5EF4-FFF2-40B4-BE49-F238E27FC236}">
                <a16:creationId xmlns:a16="http://schemas.microsoft.com/office/drawing/2014/main" xmlns="" id="{EC8C6571-286D-4109-8CFC-30CA4CA2C034}"/>
              </a:ext>
            </a:extLst>
          </p:cNvPr>
          <p:cNvPicPr>
            <a:picLocks noChangeAspect="1"/>
          </p:cNvPicPr>
          <p:nvPr/>
        </p:nvPicPr>
        <p:blipFill rotWithShape="1">
          <a:blip r:embed="rId2"/>
          <a:srcRect b="10937"/>
          <a:stretch/>
        </p:blipFill>
        <p:spPr>
          <a:xfrm>
            <a:off x="0" y="0"/>
            <a:ext cx="9753600" cy="6477000"/>
          </a:xfrm>
          <a:prstGeom prst="rect">
            <a:avLst/>
          </a:prstGeom>
        </p:spPr>
      </p:pic>
    </p:spTree>
    <p:extLst>
      <p:ext uri="{BB962C8B-B14F-4D97-AF65-F5344CB8AC3E}">
        <p14:creationId xmlns:p14="http://schemas.microsoft.com/office/powerpoint/2010/main" val="1339397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7A92831-7BC0-45E8-B5A0-D5608CD74320}"/>
              </a:ext>
            </a:extLst>
          </p:cNvPr>
          <p:cNvSpPr/>
          <p:nvPr/>
        </p:nvSpPr>
        <p:spPr>
          <a:xfrm>
            <a:off x="4343400" y="1524000"/>
            <a:ext cx="4876800" cy="4524315"/>
          </a:xfrm>
          <a:prstGeom prst="rect">
            <a:avLst/>
          </a:prstGeom>
        </p:spPr>
        <p:txBody>
          <a:bodyPr>
            <a:spAutoFit/>
          </a:bodyPr>
          <a:lstStyle/>
          <a:p>
            <a:pPr algn="just"/>
            <a:r>
              <a:rPr lang="en-GB" dirty="0"/>
              <a:t>Poverty is an urgent human rights concern. For those living in extreme poverty, many human rights are out of reach. Among many other deprivations, they often lack access to education, health services or safe drinking water and basic sanitation.  They are often excluded from participating meaningfully in the political process and seeking justice for violations of their human rights. Extreme poverty can be a cause of specific human rights violations, for instance because the poor are forced to work in environments that are unsafe and unhealthy. At the same time, poverty can also be a consequence of human rights violations, for instance when children are unable to escape poverty because the State does not provide adequate access to education.</a:t>
            </a:r>
          </a:p>
        </p:txBody>
      </p:sp>
      <p:pic>
        <p:nvPicPr>
          <p:cNvPr id="4" name="Picture 3">
            <a:extLst>
              <a:ext uri="{FF2B5EF4-FFF2-40B4-BE49-F238E27FC236}">
                <a16:creationId xmlns:a16="http://schemas.microsoft.com/office/drawing/2014/main" xmlns="" id="{81608124-3AAC-4BC6-8B41-17D75A2C67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04800"/>
            <a:ext cx="3416300" cy="5143500"/>
          </a:xfrm>
          <a:prstGeom prst="rect">
            <a:avLst/>
          </a:prstGeom>
        </p:spPr>
      </p:pic>
      <p:sp>
        <p:nvSpPr>
          <p:cNvPr id="5" name="TextBox 4">
            <a:extLst>
              <a:ext uri="{FF2B5EF4-FFF2-40B4-BE49-F238E27FC236}">
                <a16:creationId xmlns:a16="http://schemas.microsoft.com/office/drawing/2014/main" xmlns="" id="{845DD342-9938-4D64-A73E-E379EB67F5F3}"/>
              </a:ext>
            </a:extLst>
          </p:cNvPr>
          <p:cNvSpPr txBox="1"/>
          <p:nvPr/>
        </p:nvSpPr>
        <p:spPr>
          <a:xfrm>
            <a:off x="4089402" y="467333"/>
            <a:ext cx="4191000" cy="584775"/>
          </a:xfrm>
          <a:prstGeom prst="rect">
            <a:avLst/>
          </a:prstGeom>
          <a:noFill/>
        </p:spPr>
        <p:txBody>
          <a:bodyPr wrap="square" rtlCol="0">
            <a:spAutoFit/>
          </a:bodyPr>
          <a:lstStyle/>
          <a:p>
            <a:r>
              <a:rPr lang="en-GB" sz="3200" dirty="0"/>
              <a:t>Professor Phillip Alston</a:t>
            </a:r>
          </a:p>
        </p:txBody>
      </p:sp>
      <p:sp>
        <p:nvSpPr>
          <p:cNvPr id="6" name="Rectangle 5">
            <a:extLst>
              <a:ext uri="{FF2B5EF4-FFF2-40B4-BE49-F238E27FC236}">
                <a16:creationId xmlns:a16="http://schemas.microsoft.com/office/drawing/2014/main" xmlns="" id="{66E9F027-6B30-4D79-AF67-880A572AF751}"/>
              </a:ext>
            </a:extLst>
          </p:cNvPr>
          <p:cNvSpPr/>
          <p:nvPr/>
        </p:nvSpPr>
        <p:spPr>
          <a:xfrm>
            <a:off x="914400" y="6364069"/>
            <a:ext cx="6934200" cy="369332"/>
          </a:xfrm>
          <a:prstGeom prst="rect">
            <a:avLst/>
          </a:prstGeom>
        </p:spPr>
        <p:txBody>
          <a:bodyPr wrap="square">
            <a:spAutoFit/>
          </a:bodyPr>
          <a:lstStyle/>
          <a:p>
            <a:r>
              <a:rPr lang="en-GB" dirty="0">
                <a:solidFill>
                  <a:schemeClr val="accent5"/>
                </a:solidFill>
              </a:rPr>
              <a:t>Human Rights, The Welfare System and The Risk of Hunger </a:t>
            </a:r>
          </a:p>
        </p:txBody>
      </p:sp>
    </p:spTree>
    <p:extLst>
      <p:ext uri="{BB962C8B-B14F-4D97-AF65-F5344CB8AC3E}">
        <p14:creationId xmlns:p14="http://schemas.microsoft.com/office/powerpoint/2010/main" val="279123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2917C"/>
        </a:solidFill>
        <a:effectLst/>
      </p:bgPr>
    </p:bg>
    <p:spTree>
      <p:nvGrpSpPr>
        <p:cNvPr id="1" name=""/>
        <p:cNvGrpSpPr/>
        <p:nvPr/>
      </p:nvGrpSpPr>
      <p:grpSpPr>
        <a:xfrm>
          <a:off x="0" y="0"/>
          <a:ext cx="0" cy="0"/>
          <a:chOff x="0" y="0"/>
          <a:chExt cx="0" cy="0"/>
        </a:xfrm>
      </p:grpSpPr>
      <p:grpSp>
        <p:nvGrpSpPr>
          <p:cNvPr id="2" name="Group 2"/>
          <p:cNvGrpSpPr/>
          <p:nvPr/>
        </p:nvGrpSpPr>
        <p:grpSpPr>
          <a:xfrm>
            <a:off x="507195" y="433987"/>
            <a:ext cx="9246405" cy="1635741"/>
            <a:chOff x="0" y="0"/>
            <a:chExt cx="12328540" cy="2180988"/>
          </a:xfrm>
        </p:grpSpPr>
        <p:sp>
          <p:nvSpPr>
            <p:cNvPr id="3" name="TextBox 3"/>
            <p:cNvSpPr txBox="1"/>
            <p:nvPr/>
          </p:nvSpPr>
          <p:spPr>
            <a:xfrm>
              <a:off x="0" y="0"/>
              <a:ext cx="12328540" cy="1179811"/>
            </a:xfrm>
            <a:prstGeom prst="rect">
              <a:avLst/>
            </a:prstGeom>
          </p:spPr>
          <p:txBody>
            <a:bodyPr wrap="square" lIns="0" tIns="0" rIns="0" bIns="0" rtlCol="0" anchor="t">
              <a:spAutoFit/>
            </a:bodyPr>
            <a:lstStyle/>
            <a:p>
              <a:pPr>
                <a:lnSpc>
                  <a:spcPts val="6900"/>
                </a:lnSpc>
              </a:pPr>
              <a:r>
                <a:rPr lang="en-GB" sz="3200" dirty="0"/>
                <a:t>The landscape for people with learning disabilities. </a:t>
              </a:r>
              <a:r>
                <a:rPr lang="en-US" sz="6000" b="1" spc="420" dirty="0">
                  <a:solidFill>
                    <a:srgbClr val="737373"/>
                  </a:solidFill>
                  <a:latin typeface="Arimo"/>
                </a:rPr>
                <a:t> </a:t>
              </a:r>
            </a:p>
          </p:txBody>
        </p:sp>
        <p:sp>
          <p:nvSpPr>
            <p:cNvPr id="4" name="TextBox 4"/>
            <p:cNvSpPr txBox="1"/>
            <p:nvPr/>
          </p:nvSpPr>
          <p:spPr>
            <a:xfrm>
              <a:off x="0" y="1342788"/>
              <a:ext cx="7087870" cy="838200"/>
            </a:xfrm>
            <a:prstGeom prst="rect">
              <a:avLst/>
            </a:prstGeom>
          </p:spPr>
          <p:txBody>
            <a:bodyPr lIns="0" tIns="0" rIns="0" bIns="0" rtlCol="0" anchor="t">
              <a:spAutoFit/>
            </a:bodyPr>
            <a:lstStyle/>
            <a:p>
              <a:pPr algn="l">
                <a:lnSpc>
                  <a:spcPts val="5220"/>
                </a:lnSpc>
              </a:pPr>
              <a:endParaRPr/>
            </a:p>
          </p:txBody>
        </p:sp>
      </p:grpSp>
      <p:pic>
        <p:nvPicPr>
          <p:cNvPr id="6" name="Picture 6"/>
          <p:cNvPicPr>
            <a:picLocks noChangeAspect="1"/>
          </p:cNvPicPr>
          <p:nvPr/>
        </p:nvPicPr>
        <p:blipFill>
          <a:blip r:embed="rId2">
            <a:alphaModFix amt="7999"/>
          </a:blip>
          <a:srcRect/>
          <a:stretch>
            <a:fillRect/>
          </a:stretch>
        </p:blipFill>
        <p:spPr>
          <a:xfrm>
            <a:off x="-810308" y="5287477"/>
            <a:ext cx="3083656" cy="3083656"/>
          </a:xfrm>
          <a:prstGeom prst="rect">
            <a:avLst/>
          </a:prstGeom>
        </p:spPr>
      </p:pic>
      <p:pic>
        <p:nvPicPr>
          <p:cNvPr id="7" name="Picture 7"/>
          <p:cNvPicPr>
            <a:picLocks noChangeAspect="1"/>
          </p:cNvPicPr>
          <p:nvPr/>
        </p:nvPicPr>
        <p:blipFill>
          <a:blip r:embed="rId2">
            <a:alphaModFix amt="7999"/>
          </a:blip>
          <a:srcRect/>
          <a:stretch>
            <a:fillRect/>
          </a:stretch>
        </p:blipFill>
        <p:spPr>
          <a:xfrm>
            <a:off x="-1262065" y="6054919"/>
            <a:ext cx="3083656" cy="3083656"/>
          </a:xfrm>
          <a:prstGeom prst="rect">
            <a:avLst/>
          </a:prstGeom>
        </p:spPr>
      </p:pic>
      <p:pic>
        <p:nvPicPr>
          <p:cNvPr id="9" name="Picture 8">
            <a:extLst>
              <a:ext uri="{FF2B5EF4-FFF2-40B4-BE49-F238E27FC236}">
                <a16:creationId xmlns:a16="http://schemas.microsoft.com/office/drawing/2014/main" xmlns="" id="{CAD3938B-D5DF-4965-A6A8-13C92EB1C4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763" y="1286637"/>
            <a:ext cx="5763491" cy="2476500"/>
          </a:xfrm>
          <a:prstGeom prst="rect">
            <a:avLst/>
          </a:prstGeom>
        </p:spPr>
      </p:pic>
      <p:pic>
        <p:nvPicPr>
          <p:cNvPr id="11" name="Picture 10">
            <a:extLst>
              <a:ext uri="{FF2B5EF4-FFF2-40B4-BE49-F238E27FC236}">
                <a16:creationId xmlns:a16="http://schemas.microsoft.com/office/drawing/2014/main" xmlns="" id="{BE375084-BADA-4DA6-BC58-6A4F1CD77C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0" y="3885370"/>
            <a:ext cx="5215598" cy="3259749"/>
          </a:xfrm>
          <a:prstGeom prst="rect">
            <a:avLst/>
          </a:prstGeom>
        </p:spPr>
      </p:pic>
      <p:sp>
        <p:nvSpPr>
          <p:cNvPr id="12" name="TextBox 11">
            <a:extLst>
              <a:ext uri="{FF2B5EF4-FFF2-40B4-BE49-F238E27FC236}">
                <a16:creationId xmlns:a16="http://schemas.microsoft.com/office/drawing/2014/main" xmlns="" id="{B6C66C74-9B72-4A0F-981A-60A3F27391E9}"/>
              </a:ext>
            </a:extLst>
          </p:cNvPr>
          <p:cNvSpPr txBox="1"/>
          <p:nvPr/>
        </p:nvSpPr>
        <p:spPr>
          <a:xfrm>
            <a:off x="6172200" y="1676400"/>
            <a:ext cx="3310598" cy="830997"/>
          </a:xfrm>
          <a:prstGeom prst="rect">
            <a:avLst/>
          </a:prstGeom>
          <a:noFill/>
        </p:spPr>
        <p:txBody>
          <a:bodyPr wrap="square" rtlCol="0">
            <a:spAutoFit/>
          </a:bodyPr>
          <a:lstStyle/>
          <a:p>
            <a:r>
              <a:rPr lang="en-GB" sz="4800" dirty="0">
                <a:solidFill>
                  <a:schemeClr val="accent5"/>
                </a:solidFill>
              </a:rPr>
              <a:t>Expectation</a:t>
            </a:r>
            <a:endParaRPr lang="en-GB" dirty="0">
              <a:solidFill>
                <a:schemeClr val="accent5"/>
              </a:solidFill>
            </a:endParaRPr>
          </a:p>
        </p:txBody>
      </p:sp>
      <p:sp>
        <p:nvSpPr>
          <p:cNvPr id="13" name="TextBox 12">
            <a:extLst>
              <a:ext uri="{FF2B5EF4-FFF2-40B4-BE49-F238E27FC236}">
                <a16:creationId xmlns:a16="http://schemas.microsoft.com/office/drawing/2014/main" xmlns="" id="{817C9EBE-72FA-47D9-B432-3A988A25927F}"/>
              </a:ext>
            </a:extLst>
          </p:cNvPr>
          <p:cNvSpPr txBox="1"/>
          <p:nvPr/>
        </p:nvSpPr>
        <p:spPr>
          <a:xfrm>
            <a:off x="1821591" y="5287477"/>
            <a:ext cx="2895600" cy="923330"/>
          </a:xfrm>
          <a:prstGeom prst="rect">
            <a:avLst/>
          </a:prstGeom>
          <a:noFill/>
        </p:spPr>
        <p:txBody>
          <a:bodyPr wrap="square" rtlCol="0">
            <a:spAutoFit/>
          </a:bodyPr>
          <a:lstStyle/>
          <a:p>
            <a:r>
              <a:rPr lang="en-GB" sz="5400" dirty="0">
                <a:solidFill>
                  <a:schemeClr val="accent5"/>
                </a:solidFill>
              </a:rPr>
              <a:t>Reality</a:t>
            </a:r>
          </a:p>
        </p:txBody>
      </p:sp>
    </p:spTree>
    <p:extLst>
      <p:ext uri="{BB962C8B-B14F-4D97-AF65-F5344CB8AC3E}">
        <p14:creationId xmlns:p14="http://schemas.microsoft.com/office/powerpoint/2010/main" val="672629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8FA8D3"/>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xmlns="" id="{C204F570-F75D-4A51-A6C7-5BC8B03B6E53}"/>
              </a:ext>
            </a:extLst>
          </p:cNvPr>
          <p:cNvSpPr/>
          <p:nvPr/>
        </p:nvSpPr>
        <p:spPr>
          <a:xfrm>
            <a:off x="381000" y="406147"/>
            <a:ext cx="4876800" cy="2585323"/>
          </a:xfrm>
          <a:prstGeom prst="rect">
            <a:avLst/>
          </a:prstGeom>
        </p:spPr>
        <p:txBody>
          <a:bodyPr>
            <a:spAutoFit/>
          </a:bodyPr>
          <a:lstStyle/>
          <a:p>
            <a:pPr algn="just"/>
            <a:r>
              <a:rPr lang="en-GB" dirty="0"/>
              <a:t>The UK is the world’s fifth largest economy, it contains many areas of immense wealth, its capital is a leading centre of global finance, its entrepreneurs are innovative and agile, and despite the current political turmoil, it has a system of government that rightly remains the envy of much of the world.  It thus seems patently unjust and contrary to British values that so many people are living in poverty.</a:t>
            </a:r>
          </a:p>
        </p:txBody>
      </p:sp>
      <p:sp>
        <p:nvSpPr>
          <p:cNvPr id="51" name="Rectangle 50">
            <a:extLst>
              <a:ext uri="{FF2B5EF4-FFF2-40B4-BE49-F238E27FC236}">
                <a16:creationId xmlns:a16="http://schemas.microsoft.com/office/drawing/2014/main" xmlns="" id="{8467E8A8-7554-44CD-9C8F-40E7C65B0BD3}"/>
              </a:ext>
            </a:extLst>
          </p:cNvPr>
          <p:cNvSpPr/>
          <p:nvPr/>
        </p:nvSpPr>
        <p:spPr>
          <a:xfrm>
            <a:off x="3962400" y="3318833"/>
            <a:ext cx="4876800" cy="2400657"/>
          </a:xfrm>
          <a:prstGeom prst="rect">
            <a:avLst/>
          </a:prstGeom>
        </p:spPr>
        <p:txBody>
          <a:bodyPr>
            <a:spAutoFit/>
          </a:bodyPr>
          <a:lstStyle/>
          <a:p>
            <a:pPr algn="just"/>
            <a:r>
              <a:rPr lang="en-GB" dirty="0"/>
              <a:t>The results? </a:t>
            </a:r>
          </a:p>
          <a:p>
            <a:pPr algn="just"/>
            <a:endParaRPr lang="en-GB" dirty="0"/>
          </a:p>
          <a:p>
            <a:pPr algn="just"/>
            <a:r>
              <a:rPr lang="en-GB" sz="2800" u="sng" dirty="0"/>
              <a:t>14 million people</a:t>
            </a:r>
            <a:r>
              <a:rPr lang="en-GB" dirty="0"/>
              <a:t>, a fifth of the population, live in poverty. </a:t>
            </a:r>
          </a:p>
          <a:p>
            <a:pPr algn="just"/>
            <a:r>
              <a:rPr lang="en-GB" sz="2800" dirty="0"/>
              <a:t>4 million </a:t>
            </a:r>
            <a:r>
              <a:rPr lang="en-GB" dirty="0"/>
              <a:t>of these are more than 50% below the poverty line, and 1.5 million are destitute, unable to afford basic essentials.</a:t>
            </a:r>
          </a:p>
        </p:txBody>
      </p:sp>
      <p:sp>
        <p:nvSpPr>
          <p:cNvPr id="52" name="TextBox 51">
            <a:extLst>
              <a:ext uri="{FF2B5EF4-FFF2-40B4-BE49-F238E27FC236}">
                <a16:creationId xmlns:a16="http://schemas.microsoft.com/office/drawing/2014/main" xmlns="" id="{B4178655-D9A4-40D4-93CE-9FF0E8A628BB}"/>
              </a:ext>
            </a:extLst>
          </p:cNvPr>
          <p:cNvSpPr txBox="1"/>
          <p:nvPr/>
        </p:nvSpPr>
        <p:spPr>
          <a:xfrm>
            <a:off x="1752600" y="2991470"/>
            <a:ext cx="2743200" cy="923330"/>
          </a:xfrm>
          <a:prstGeom prst="rect">
            <a:avLst/>
          </a:prstGeom>
          <a:noFill/>
        </p:spPr>
        <p:txBody>
          <a:bodyPr wrap="square" rtlCol="0">
            <a:spAutoFit/>
          </a:bodyPr>
          <a:lstStyle/>
          <a:p>
            <a:r>
              <a:rPr lang="en-GB" sz="5400" dirty="0">
                <a:solidFill>
                  <a:srgbClr val="FFFF00"/>
                </a:solidFill>
              </a:rPr>
              <a:t>BUT…</a:t>
            </a:r>
            <a:endParaRPr lang="en-GB" dirty="0">
              <a:solidFill>
                <a:srgbClr val="FFFF00"/>
              </a:solidFill>
            </a:endParaRPr>
          </a:p>
        </p:txBody>
      </p:sp>
      <p:sp>
        <p:nvSpPr>
          <p:cNvPr id="53" name="Rectangle 52">
            <a:extLst>
              <a:ext uri="{FF2B5EF4-FFF2-40B4-BE49-F238E27FC236}">
                <a16:creationId xmlns:a16="http://schemas.microsoft.com/office/drawing/2014/main" xmlns="" id="{845D5AE1-6A9B-417B-AC87-230C27260762}"/>
              </a:ext>
            </a:extLst>
          </p:cNvPr>
          <p:cNvSpPr/>
          <p:nvPr/>
        </p:nvSpPr>
        <p:spPr>
          <a:xfrm>
            <a:off x="228600" y="5954875"/>
            <a:ext cx="4876800" cy="923330"/>
          </a:xfrm>
          <a:prstGeom prst="rect">
            <a:avLst/>
          </a:prstGeom>
        </p:spPr>
        <p:txBody>
          <a:bodyPr>
            <a:spAutoFit/>
          </a:bodyPr>
          <a:lstStyle/>
          <a:p>
            <a:pPr algn="just"/>
            <a:r>
              <a:rPr lang="en-GB" dirty="0"/>
              <a:t>Statement on Visit to the United Kingdom, by Professor Philip Alston, United Nations Special Rapporteur on extreme poverty and human rights</a:t>
            </a:r>
          </a:p>
        </p:txBody>
      </p:sp>
      <p:pic>
        <p:nvPicPr>
          <p:cNvPr id="54" name="Picture 53">
            <a:extLst>
              <a:ext uri="{FF2B5EF4-FFF2-40B4-BE49-F238E27FC236}">
                <a16:creationId xmlns:a16="http://schemas.microsoft.com/office/drawing/2014/main" xmlns="" id="{65B39B32-5B79-467F-8091-A68DB53A3D15}"/>
              </a:ext>
            </a:extLst>
          </p:cNvPr>
          <p:cNvPicPr>
            <a:picLocks noChangeAspect="1"/>
          </p:cNvPicPr>
          <p:nvPr/>
        </p:nvPicPr>
        <p:blipFill>
          <a:blip r:embed="rId2"/>
          <a:stretch>
            <a:fillRect/>
          </a:stretch>
        </p:blipFill>
        <p:spPr>
          <a:xfrm>
            <a:off x="5105400" y="5706630"/>
            <a:ext cx="3895725" cy="1171575"/>
          </a:xfrm>
          <a:prstGeom prst="rect">
            <a:avLst/>
          </a:prstGeom>
        </p:spPr>
      </p:pic>
      <p:pic>
        <p:nvPicPr>
          <p:cNvPr id="55" name="Picture 54">
            <a:extLst>
              <a:ext uri="{FF2B5EF4-FFF2-40B4-BE49-F238E27FC236}">
                <a16:creationId xmlns:a16="http://schemas.microsoft.com/office/drawing/2014/main" xmlns="" id="{A891DBE2-C83D-4154-9635-50A105FD0A0A}"/>
              </a:ext>
            </a:extLst>
          </p:cNvPr>
          <p:cNvPicPr>
            <a:picLocks noChangeAspect="1"/>
          </p:cNvPicPr>
          <p:nvPr/>
        </p:nvPicPr>
        <p:blipFill>
          <a:blip r:embed="rId3"/>
          <a:stretch>
            <a:fillRect/>
          </a:stretch>
        </p:blipFill>
        <p:spPr>
          <a:xfrm>
            <a:off x="5943600" y="731017"/>
            <a:ext cx="2733675" cy="166687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50EB2EC-5D4C-4BBC-A896-5E0BA61B3E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1881" y="457200"/>
            <a:ext cx="3720719" cy="2667000"/>
          </a:xfrm>
          <a:prstGeom prst="rect">
            <a:avLst/>
          </a:prstGeom>
        </p:spPr>
      </p:pic>
      <p:pic>
        <p:nvPicPr>
          <p:cNvPr id="4" name="Picture 3">
            <a:extLst>
              <a:ext uri="{FF2B5EF4-FFF2-40B4-BE49-F238E27FC236}">
                <a16:creationId xmlns:a16="http://schemas.microsoft.com/office/drawing/2014/main" xmlns="" id="{65285822-FB0E-4308-A42D-6F3CF8F453FC}"/>
              </a:ext>
            </a:extLst>
          </p:cNvPr>
          <p:cNvPicPr>
            <a:picLocks noChangeAspect="1"/>
          </p:cNvPicPr>
          <p:nvPr/>
        </p:nvPicPr>
        <p:blipFill>
          <a:blip r:embed="rId3"/>
          <a:stretch>
            <a:fillRect/>
          </a:stretch>
        </p:blipFill>
        <p:spPr>
          <a:xfrm>
            <a:off x="381000" y="228600"/>
            <a:ext cx="5130985" cy="1905000"/>
          </a:xfrm>
          <a:prstGeom prst="rect">
            <a:avLst/>
          </a:prstGeom>
        </p:spPr>
      </p:pic>
      <p:pic>
        <p:nvPicPr>
          <p:cNvPr id="5" name="Picture 4">
            <a:extLst>
              <a:ext uri="{FF2B5EF4-FFF2-40B4-BE49-F238E27FC236}">
                <a16:creationId xmlns:a16="http://schemas.microsoft.com/office/drawing/2014/main" xmlns="" id="{9E6BF035-3857-4103-AA8B-2CFE51D2533C}"/>
              </a:ext>
            </a:extLst>
          </p:cNvPr>
          <p:cNvPicPr>
            <a:picLocks noChangeAspect="1"/>
          </p:cNvPicPr>
          <p:nvPr/>
        </p:nvPicPr>
        <p:blipFill>
          <a:blip r:embed="rId4"/>
          <a:stretch>
            <a:fillRect/>
          </a:stretch>
        </p:blipFill>
        <p:spPr>
          <a:xfrm>
            <a:off x="311052" y="2667000"/>
            <a:ext cx="2819400" cy="2819400"/>
          </a:xfrm>
          <a:prstGeom prst="rect">
            <a:avLst/>
          </a:prstGeom>
        </p:spPr>
      </p:pic>
      <p:pic>
        <p:nvPicPr>
          <p:cNvPr id="6" name="Picture 5">
            <a:extLst>
              <a:ext uri="{FF2B5EF4-FFF2-40B4-BE49-F238E27FC236}">
                <a16:creationId xmlns:a16="http://schemas.microsoft.com/office/drawing/2014/main" xmlns="" id="{4E2D919F-932D-4263-97EC-01AA0A533813}"/>
              </a:ext>
            </a:extLst>
          </p:cNvPr>
          <p:cNvPicPr>
            <a:picLocks noChangeAspect="1"/>
          </p:cNvPicPr>
          <p:nvPr/>
        </p:nvPicPr>
        <p:blipFill>
          <a:blip r:embed="rId5"/>
          <a:stretch>
            <a:fillRect/>
          </a:stretch>
        </p:blipFill>
        <p:spPr>
          <a:xfrm>
            <a:off x="3200400" y="3534222"/>
            <a:ext cx="6358280" cy="3552378"/>
          </a:xfrm>
          <a:prstGeom prst="rect">
            <a:avLst/>
          </a:prstGeom>
        </p:spPr>
      </p:pic>
    </p:spTree>
    <p:extLst>
      <p:ext uri="{BB962C8B-B14F-4D97-AF65-F5344CB8AC3E}">
        <p14:creationId xmlns:p14="http://schemas.microsoft.com/office/powerpoint/2010/main" val="1423243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B983043C-845A-4873-9FEE-3204F3EA7FAC}"/>
              </a:ext>
            </a:extLst>
          </p:cNvPr>
          <p:cNvSpPr/>
          <p:nvPr/>
        </p:nvSpPr>
        <p:spPr>
          <a:xfrm>
            <a:off x="949257" y="1385028"/>
            <a:ext cx="3927543" cy="12819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xmlns="" id="{7BEAC870-D87A-4AD5-B375-3A31BE794D93}"/>
              </a:ext>
            </a:extLst>
          </p:cNvPr>
          <p:cNvPicPr>
            <a:picLocks noChangeAspect="1"/>
          </p:cNvPicPr>
          <p:nvPr/>
        </p:nvPicPr>
        <p:blipFill rotWithShape="1">
          <a:blip r:embed="rId2"/>
          <a:srcRect l="18750" t="25000" r="21094" b="9722"/>
          <a:stretch/>
        </p:blipFill>
        <p:spPr>
          <a:xfrm>
            <a:off x="949257" y="3124200"/>
            <a:ext cx="7855085" cy="3886200"/>
          </a:xfrm>
          <a:prstGeom prst="rect">
            <a:avLst/>
          </a:prstGeom>
        </p:spPr>
      </p:pic>
      <p:pic>
        <p:nvPicPr>
          <p:cNvPr id="4" name="Picture 3">
            <a:extLst>
              <a:ext uri="{FF2B5EF4-FFF2-40B4-BE49-F238E27FC236}">
                <a16:creationId xmlns:a16="http://schemas.microsoft.com/office/drawing/2014/main" xmlns="" id="{CF2EBCF1-9B5C-4855-95FD-A0A879E79E4E}"/>
              </a:ext>
            </a:extLst>
          </p:cNvPr>
          <p:cNvPicPr>
            <a:picLocks noChangeAspect="1"/>
          </p:cNvPicPr>
          <p:nvPr/>
        </p:nvPicPr>
        <p:blipFill>
          <a:blip r:embed="rId3"/>
          <a:stretch>
            <a:fillRect/>
          </a:stretch>
        </p:blipFill>
        <p:spPr>
          <a:xfrm>
            <a:off x="5534520" y="304800"/>
            <a:ext cx="3581400" cy="2458083"/>
          </a:xfrm>
          <a:prstGeom prst="rect">
            <a:avLst/>
          </a:prstGeom>
        </p:spPr>
      </p:pic>
      <p:sp>
        <p:nvSpPr>
          <p:cNvPr id="5" name="Rectangle 4">
            <a:extLst>
              <a:ext uri="{FF2B5EF4-FFF2-40B4-BE49-F238E27FC236}">
                <a16:creationId xmlns:a16="http://schemas.microsoft.com/office/drawing/2014/main" xmlns="" id="{014658C9-6C12-49C7-8A66-50B0D4DFA779}"/>
              </a:ext>
            </a:extLst>
          </p:cNvPr>
          <p:cNvSpPr/>
          <p:nvPr/>
        </p:nvSpPr>
        <p:spPr>
          <a:xfrm>
            <a:off x="637680" y="377380"/>
            <a:ext cx="3007362" cy="646331"/>
          </a:xfrm>
          <a:prstGeom prst="rect">
            <a:avLst/>
          </a:prstGeom>
        </p:spPr>
        <p:txBody>
          <a:bodyPr wrap="none">
            <a:spAutoFit/>
          </a:bodyPr>
          <a:lstStyle/>
          <a:p>
            <a:r>
              <a:rPr lang="en-GB" sz="3600" dirty="0">
                <a:solidFill>
                  <a:schemeClr val="accent5">
                    <a:lumMod val="75000"/>
                  </a:schemeClr>
                </a:solidFill>
              </a:rPr>
              <a:t>Why the need?</a:t>
            </a:r>
          </a:p>
        </p:txBody>
      </p:sp>
      <p:sp>
        <p:nvSpPr>
          <p:cNvPr id="6" name="Rectangle 5">
            <a:extLst>
              <a:ext uri="{FF2B5EF4-FFF2-40B4-BE49-F238E27FC236}">
                <a16:creationId xmlns:a16="http://schemas.microsoft.com/office/drawing/2014/main" xmlns="" id="{16BFB539-46CD-4DC1-99F6-038758AB694B}"/>
              </a:ext>
            </a:extLst>
          </p:cNvPr>
          <p:cNvSpPr/>
          <p:nvPr/>
        </p:nvSpPr>
        <p:spPr>
          <a:xfrm>
            <a:off x="1143000" y="1450708"/>
            <a:ext cx="4876800" cy="923330"/>
          </a:xfrm>
          <a:prstGeom prst="rect">
            <a:avLst/>
          </a:prstGeom>
        </p:spPr>
        <p:txBody>
          <a:bodyPr>
            <a:spAutoFit/>
          </a:bodyPr>
          <a:lstStyle/>
          <a:p>
            <a:r>
              <a:rPr lang="en-GB" dirty="0"/>
              <a:t>Low benefit income</a:t>
            </a:r>
          </a:p>
          <a:p>
            <a:r>
              <a:rPr lang="en-GB" dirty="0"/>
              <a:t>Delays to benefits </a:t>
            </a:r>
          </a:p>
          <a:p>
            <a:r>
              <a:rPr lang="en-GB" dirty="0"/>
              <a:t>Changes to payment of benefit</a:t>
            </a:r>
          </a:p>
        </p:txBody>
      </p:sp>
    </p:spTree>
    <p:extLst>
      <p:ext uri="{BB962C8B-B14F-4D97-AF65-F5344CB8AC3E}">
        <p14:creationId xmlns:p14="http://schemas.microsoft.com/office/powerpoint/2010/main" val="3054383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8672674-C785-4D5A-9811-C4C11E037C27}"/>
              </a:ext>
            </a:extLst>
          </p:cNvPr>
          <p:cNvSpPr/>
          <p:nvPr/>
        </p:nvSpPr>
        <p:spPr>
          <a:xfrm>
            <a:off x="685800" y="3186849"/>
            <a:ext cx="8763000" cy="3970318"/>
          </a:xfrm>
          <a:prstGeom prst="rect">
            <a:avLst/>
          </a:prstGeom>
        </p:spPr>
        <p:txBody>
          <a:bodyPr wrap="square">
            <a:spAutoFit/>
          </a:bodyPr>
          <a:lstStyle/>
          <a:p>
            <a:endParaRPr lang="en-GB" sz="1200" dirty="0"/>
          </a:p>
          <a:p>
            <a:r>
              <a:rPr lang="en-GB" sz="1200" dirty="0"/>
              <a:t>Trussell Trust released State of Hunger, the most in-depth study ever published into hunger and the drivers of food bank use in the UK.</a:t>
            </a:r>
          </a:p>
          <a:p>
            <a:endParaRPr lang="en-GB" sz="1200" dirty="0"/>
          </a:p>
          <a:p>
            <a:r>
              <a:rPr lang="en-GB" sz="1200" dirty="0"/>
              <a:t>The research revealed:</a:t>
            </a:r>
          </a:p>
          <a:p>
            <a:endParaRPr lang="en-GB" sz="1200" dirty="0"/>
          </a:p>
          <a:p>
            <a:r>
              <a:rPr lang="en-GB" sz="1200" dirty="0"/>
              <a:t>Average weekly income of households at food banks is only £50 after paying rent</a:t>
            </a:r>
          </a:p>
          <a:p>
            <a:r>
              <a:rPr lang="en-GB" sz="1200" dirty="0"/>
              <a:t>One in five have no money coming in at all in the month before being referred for emergency food</a:t>
            </a:r>
          </a:p>
          <a:p>
            <a:r>
              <a:rPr lang="en-GB" sz="1200" dirty="0"/>
              <a:t>94% of people at food banks are destitute</a:t>
            </a:r>
          </a:p>
          <a:p>
            <a:endParaRPr lang="en-GB" sz="1200" dirty="0"/>
          </a:p>
          <a:p>
            <a:r>
              <a:rPr lang="en-GB" sz="1200" dirty="0"/>
              <a:t>State of Hunger shows 3 drivers hitting people simultaneously and leaving no protection from hunger and poverty. </a:t>
            </a:r>
          </a:p>
          <a:p>
            <a:pPr marL="1143000" lvl="2" indent="-228600">
              <a:buAutoNum type="arabicPeriod"/>
            </a:pPr>
            <a:r>
              <a:rPr lang="en-GB" sz="1200" dirty="0"/>
              <a:t>problems with the benefits system</a:t>
            </a:r>
          </a:p>
          <a:p>
            <a:pPr marL="1143000" lvl="2" indent="-228600">
              <a:buAutoNum type="arabicPeriod"/>
            </a:pPr>
            <a:r>
              <a:rPr lang="en-GB" sz="1200" dirty="0"/>
              <a:t>ill health or challenging life experiences, and </a:t>
            </a:r>
          </a:p>
          <a:p>
            <a:pPr marL="1143000" lvl="2" indent="-228600">
              <a:buAutoNum type="arabicPeriod"/>
            </a:pPr>
            <a:r>
              <a:rPr lang="en-GB" sz="1200" dirty="0"/>
              <a:t>a lack of local support.</a:t>
            </a:r>
          </a:p>
          <a:p>
            <a:pPr lvl="2"/>
            <a:endParaRPr lang="en-GB" sz="1200" dirty="0"/>
          </a:p>
          <a:p>
            <a:r>
              <a:rPr lang="en-GB" sz="1200" dirty="0"/>
              <a:t>Although Universal Credit is not the only benefit payment people at food banks experience problems with, the majority (65%) of food bank referrals made in April – Sept 2019 due to a delay in benefits being paid in the UK were linked to Universal Credit.</a:t>
            </a:r>
          </a:p>
          <a:p>
            <a:endParaRPr lang="en-GB" sz="1200" dirty="0"/>
          </a:p>
          <a:p>
            <a:r>
              <a:rPr lang="en-GB" sz="1200" dirty="0"/>
              <a:t>At the moment, people moving onto the government’s new benefits system have to wait at least five weeks – and often longer – with no money. </a:t>
            </a:r>
          </a:p>
          <a:p>
            <a:endParaRPr lang="en-GB" sz="1200" dirty="0"/>
          </a:p>
          <a:p>
            <a:r>
              <a:rPr lang="en-GB" sz="1200" dirty="0"/>
              <a:t>People can get offered an Advance Payment, but this is a loan that must be paid back, often forcing people into debt.</a:t>
            </a:r>
          </a:p>
        </p:txBody>
      </p:sp>
      <p:pic>
        <p:nvPicPr>
          <p:cNvPr id="5" name="Picture 4">
            <a:extLst>
              <a:ext uri="{FF2B5EF4-FFF2-40B4-BE49-F238E27FC236}">
                <a16:creationId xmlns:a16="http://schemas.microsoft.com/office/drawing/2014/main" xmlns="" id="{077F03BE-F38A-4D13-A887-C254A5C0111C}"/>
              </a:ext>
            </a:extLst>
          </p:cNvPr>
          <p:cNvPicPr>
            <a:picLocks noChangeAspect="1"/>
          </p:cNvPicPr>
          <p:nvPr/>
        </p:nvPicPr>
        <p:blipFill>
          <a:blip r:embed="rId2"/>
          <a:stretch>
            <a:fillRect/>
          </a:stretch>
        </p:blipFill>
        <p:spPr>
          <a:xfrm>
            <a:off x="1828800" y="304800"/>
            <a:ext cx="5113867" cy="2876550"/>
          </a:xfrm>
          <a:prstGeom prst="rect">
            <a:avLst/>
          </a:prstGeom>
        </p:spPr>
      </p:pic>
    </p:spTree>
    <p:extLst>
      <p:ext uri="{BB962C8B-B14F-4D97-AF65-F5344CB8AC3E}">
        <p14:creationId xmlns:p14="http://schemas.microsoft.com/office/powerpoint/2010/main" val="966455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58DF19-1285-469C-AA43-7C790D737E45}"/>
              </a:ext>
            </a:extLst>
          </p:cNvPr>
          <p:cNvSpPr>
            <a:spLocks noGrp="1"/>
          </p:cNvSpPr>
          <p:nvPr>
            <p:ph type="title"/>
          </p:nvPr>
        </p:nvSpPr>
        <p:spPr>
          <a:xfrm>
            <a:off x="304800" y="1928731"/>
            <a:ext cx="5991469" cy="2013813"/>
          </a:xfrm>
        </p:spPr>
        <p:txBody>
          <a:bodyPr/>
          <a:lstStyle/>
          <a:p>
            <a:r>
              <a:rPr lang="en-GB" dirty="0"/>
              <a:t>The landscape for people with learning disabilities</a:t>
            </a:r>
          </a:p>
        </p:txBody>
      </p:sp>
      <p:sp>
        <p:nvSpPr>
          <p:cNvPr id="3" name="Text Placeholder 2">
            <a:extLst>
              <a:ext uri="{FF2B5EF4-FFF2-40B4-BE49-F238E27FC236}">
                <a16:creationId xmlns:a16="http://schemas.microsoft.com/office/drawing/2014/main" xmlns="" id="{84F26D1C-E617-40D3-AB8C-6229A341937F}"/>
              </a:ext>
            </a:extLst>
          </p:cNvPr>
          <p:cNvSpPr>
            <a:spLocks noGrp="1"/>
          </p:cNvSpPr>
          <p:nvPr>
            <p:ph type="body" idx="1"/>
          </p:nvPr>
        </p:nvSpPr>
        <p:spPr>
          <a:xfrm>
            <a:off x="2514600" y="4220123"/>
            <a:ext cx="6526785" cy="1080458"/>
          </a:xfrm>
        </p:spPr>
        <p:txBody>
          <a:bodyPr/>
          <a:lstStyle/>
          <a:p>
            <a:r>
              <a:rPr lang="en-GB" dirty="0"/>
              <a:t>Human Rights, The Welfare System and The Risk of Hunger </a:t>
            </a:r>
          </a:p>
        </p:txBody>
      </p:sp>
      <p:pic>
        <p:nvPicPr>
          <p:cNvPr id="5" name="Picture 4">
            <a:extLst>
              <a:ext uri="{FF2B5EF4-FFF2-40B4-BE49-F238E27FC236}">
                <a16:creationId xmlns:a16="http://schemas.microsoft.com/office/drawing/2014/main" xmlns="" id="{B87DB679-E9B0-4299-80A2-1CF9E74362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0"/>
            <a:ext cx="4126769" cy="3095077"/>
          </a:xfrm>
          <a:prstGeom prst="rect">
            <a:avLst/>
          </a:prstGeom>
        </p:spPr>
      </p:pic>
      <p:pic>
        <p:nvPicPr>
          <p:cNvPr id="7" name="Picture 6">
            <a:extLst>
              <a:ext uri="{FF2B5EF4-FFF2-40B4-BE49-F238E27FC236}">
                <a16:creationId xmlns:a16="http://schemas.microsoft.com/office/drawing/2014/main" xmlns="" id="{CFCE2423-E7C0-40D8-9E3C-C09B764EF3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231" y="4876800"/>
            <a:ext cx="3157537" cy="2305122"/>
          </a:xfrm>
          <a:prstGeom prst="rect">
            <a:avLst/>
          </a:prstGeom>
        </p:spPr>
      </p:pic>
    </p:spTree>
    <p:extLst>
      <p:ext uri="{BB962C8B-B14F-4D97-AF65-F5344CB8AC3E}">
        <p14:creationId xmlns:p14="http://schemas.microsoft.com/office/powerpoint/2010/main" val="2876965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8CAC6"/>
        </a:solidFill>
        <a:effectLst/>
      </p:bgPr>
    </p:bg>
    <p:spTree>
      <p:nvGrpSpPr>
        <p:cNvPr id="1" name=""/>
        <p:cNvGrpSpPr/>
        <p:nvPr/>
      </p:nvGrpSpPr>
      <p:grpSpPr>
        <a:xfrm>
          <a:off x="0" y="0"/>
          <a:ext cx="0" cy="0"/>
          <a:chOff x="0" y="0"/>
          <a:chExt cx="0" cy="0"/>
        </a:xfrm>
      </p:grpSpPr>
      <p:pic>
        <p:nvPicPr>
          <p:cNvPr id="14" name="Picture 22">
            <a:extLst>
              <a:ext uri="{FF2B5EF4-FFF2-40B4-BE49-F238E27FC236}">
                <a16:creationId xmlns:a16="http://schemas.microsoft.com/office/drawing/2014/main" xmlns="" id="{D6BEABAC-0001-4081-B715-BF7D5A366194}"/>
              </a:ext>
            </a:extLst>
          </p:cNvPr>
          <p:cNvPicPr>
            <a:picLocks noChangeAspect="1"/>
          </p:cNvPicPr>
          <p:nvPr/>
        </p:nvPicPr>
        <p:blipFill>
          <a:blip r:embed="rId2"/>
          <a:srcRect/>
          <a:stretch>
            <a:fillRect/>
          </a:stretch>
        </p:blipFill>
        <p:spPr>
          <a:xfrm>
            <a:off x="2286000" y="685800"/>
            <a:ext cx="4315536" cy="1596748"/>
          </a:xfrm>
          <a:prstGeom prst="rect">
            <a:avLst/>
          </a:prstGeom>
        </p:spPr>
      </p:pic>
      <p:pic>
        <p:nvPicPr>
          <p:cNvPr id="16" name="Picture 15">
            <a:extLst>
              <a:ext uri="{FF2B5EF4-FFF2-40B4-BE49-F238E27FC236}">
                <a16:creationId xmlns:a16="http://schemas.microsoft.com/office/drawing/2014/main" xmlns="" id="{B6BF4715-2CB2-42E9-943F-AD7F394BBC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6850" y="2438400"/>
            <a:ext cx="6819900" cy="45466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8CAC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285638" y="5638800"/>
            <a:ext cx="2467962" cy="913146"/>
          </a:xfrm>
          <a:prstGeom prst="rect">
            <a:avLst/>
          </a:prstGeom>
        </p:spPr>
      </p:pic>
      <p:grpSp>
        <p:nvGrpSpPr>
          <p:cNvPr id="3" name="Group 3"/>
          <p:cNvGrpSpPr/>
          <p:nvPr/>
        </p:nvGrpSpPr>
        <p:grpSpPr>
          <a:xfrm>
            <a:off x="228600" y="439104"/>
            <a:ext cx="9865611" cy="1451344"/>
            <a:chOff x="-252252" y="138804"/>
            <a:chExt cx="13154147" cy="1935125"/>
          </a:xfrm>
        </p:grpSpPr>
        <p:sp>
          <p:nvSpPr>
            <p:cNvPr id="4" name="TextBox 4"/>
            <p:cNvSpPr txBox="1"/>
            <p:nvPr/>
          </p:nvSpPr>
          <p:spPr>
            <a:xfrm>
              <a:off x="-252252" y="138804"/>
              <a:ext cx="2443199" cy="1124300"/>
            </a:xfrm>
            <a:prstGeom prst="rect">
              <a:avLst/>
            </a:prstGeom>
          </p:spPr>
          <p:txBody>
            <a:bodyPr lIns="0" tIns="0" rIns="0" bIns="0" rtlCol="0" anchor="t">
              <a:spAutoFit/>
            </a:bodyPr>
            <a:lstStyle/>
            <a:p>
              <a:pPr algn="l">
                <a:lnSpc>
                  <a:spcPts val="6000"/>
                </a:lnSpc>
              </a:pPr>
              <a:r>
                <a:rPr lang="en-US" sz="6000" b="1" dirty="0">
                  <a:solidFill>
                    <a:srgbClr val="737373"/>
                  </a:solidFill>
                  <a:latin typeface="Arimo"/>
                </a:rPr>
                <a:t>1973</a:t>
              </a:r>
            </a:p>
          </p:txBody>
        </p:sp>
        <p:sp>
          <p:nvSpPr>
            <p:cNvPr id="5" name="TextBox 5"/>
            <p:cNvSpPr txBox="1"/>
            <p:nvPr/>
          </p:nvSpPr>
          <p:spPr>
            <a:xfrm>
              <a:off x="2084548" y="276971"/>
              <a:ext cx="10817347" cy="822533"/>
            </a:xfrm>
            <a:prstGeom prst="rect">
              <a:avLst/>
            </a:prstGeom>
          </p:spPr>
          <p:txBody>
            <a:bodyPr wrap="square" lIns="0" tIns="0" rIns="0" bIns="0" rtlCol="0" anchor="t">
              <a:spAutoFit/>
            </a:bodyPr>
            <a:lstStyle/>
            <a:p>
              <a:pPr algn="l">
                <a:lnSpc>
                  <a:spcPts val="5229"/>
                </a:lnSpc>
              </a:pPr>
              <a:r>
                <a:rPr lang="en-US" sz="4000" b="1" spc="84" dirty="0">
                  <a:solidFill>
                    <a:srgbClr val="737373"/>
                  </a:solidFill>
                  <a:latin typeface="Arimo"/>
                </a:rPr>
                <a:t>Where it all began for VCLIC... </a:t>
              </a:r>
            </a:p>
          </p:txBody>
        </p:sp>
        <p:sp>
          <p:nvSpPr>
            <p:cNvPr id="6" name="TextBox 6"/>
            <p:cNvSpPr txBox="1"/>
            <p:nvPr/>
          </p:nvSpPr>
          <p:spPr>
            <a:xfrm>
              <a:off x="3267023" y="1289695"/>
              <a:ext cx="9092644" cy="784234"/>
            </a:xfrm>
            <a:prstGeom prst="rect">
              <a:avLst/>
            </a:prstGeom>
          </p:spPr>
          <p:txBody>
            <a:bodyPr lIns="0" tIns="0" rIns="0" bIns="0" rtlCol="0" anchor="t">
              <a:spAutoFit/>
            </a:bodyPr>
            <a:lstStyle/>
            <a:p>
              <a:pPr algn="l">
                <a:lnSpc>
                  <a:spcPts val="4706"/>
                </a:lnSpc>
              </a:pPr>
              <a:endParaRPr/>
            </a:p>
          </p:txBody>
        </p:sp>
      </p:grpSp>
      <p:sp>
        <p:nvSpPr>
          <p:cNvPr id="7" name="TextBox 7"/>
          <p:cNvSpPr txBox="1"/>
          <p:nvPr/>
        </p:nvSpPr>
        <p:spPr>
          <a:xfrm>
            <a:off x="417789" y="1587559"/>
            <a:ext cx="8996177" cy="4863502"/>
          </a:xfrm>
          <a:prstGeom prst="rect">
            <a:avLst/>
          </a:prstGeom>
        </p:spPr>
        <p:txBody>
          <a:bodyPr lIns="0" tIns="0" rIns="0" bIns="0" rtlCol="0" anchor="t">
            <a:spAutoFit/>
          </a:bodyPr>
          <a:lstStyle/>
          <a:p>
            <a:pPr algn="just">
              <a:lnSpc>
                <a:spcPts val="2586"/>
              </a:lnSpc>
              <a:spcBef>
                <a:spcPct val="0"/>
              </a:spcBef>
            </a:pPr>
            <a:r>
              <a:rPr lang="en-US" sz="1847" dirty="0">
                <a:solidFill>
                  <a:srgbClr val="737373"/>
                </a:solidFill>
                <a:latin typeface="Arimo"/>
              </a:rPr>
              <a:t>Based in an area adjacent to the Liverpool Docks, suffering from exceptionally high levels of disadvantage and poverty.</a:t>
            </a:r>
          </a:p>
          <a:p>
            <a:pPr algn="just">
              <a:lnSpc>
                <a:spcPts val="2586"/>
              </a:lnSpc>
              <a:spcBef>
                <a:spcPct val="0"/>
              </a:spcBef>
            </a:pPr>
            <a:endParaRPr lang="en-US" sz="1847" dirty="0">
              <a:solidFill>
                <a:srgbClr val="737373"/>
              </a:solidFill>
              <a:latin typeface="Arimo"/>
            </a:endParaRPr>
          </a:p>
          <a:p>
            <a:pPr algn="just">
              <a:lnSpc>
                <a:spcPts val="2586"/>
              </a:lnSpc>
              <a:spcBef>
                <a:spcPct val="0"/>
              </a:spcBef>
            </a:pPr>
            <a:r>
              <a:rPr lang="en-US" sz="1847" dirty="0">
                <a:solidFill>
                  <a:srgbClr val="737373"/>
                </a:solidFill>
                <a:latin typeface="Arimo"/>
              </a:rPr>
              <a:t>Set up as a result of collaboration between the local community, the Council, Liverpool Law Society and the John </a:t>
            </a:r>
            <a:r>
              <a:rPr lang="en-US" sz="1847" dirty="0" err="1">
                <a:solidFill>
                  <a:srgbClr val="737373"/>
                </a:solidFill>
                <a:latin typeface="Arimo"/>
              </a:rPr>
              <a:t>Moores</a:t>
            </a:r>
            <a:r>
              <a:rPr lang="en-US" sz="1847" dirty="0">
                <a:solidFill>
                  <a:srgbClr val="737373"/>
                </a:solidFill>
                <a:latin typeface="Arimo"/>
              </a:rPr>
              <a:t> Foundation.</a:t>
            </a:r>
          </a:p>
          <a:p>
            <a:pPr algn="just">
              <a:lnSpc>
                <a:spcPts val="2586"/>
              </a:lnSpc>
              <a:spcBef>
                <a:spcPct val="0"/>
              </a:spcBef>
            </a:pPr>
            <a:endParaRPr lang="en-US" sz="1847" dirty="0">
              <a:solidFill>
                <a:srgbClr val="737373"/>
              </a:solidFill>
              <a:latin typeface="Arimo"/>
            </a:endParaRPr>
          </a:p>
          <a:p>
            <a:pPr algn="just">
              <a:lnSpc>
                <a:spcPts val="2586"/>
              </a:lnSpc>
              <a:spcBef>
                <a:spcPct val="0"/>
              </a:spcBef>
            </a:pPr>
            <a:r>
              <a:rPr lang="en-US" sz="1847" dirty="0">
                <a:solidFill>
                  <a:srgbClr val="737373"/>
                </a:solidFill>
                <a:latin typeface="Arimo"/>
              </a:rPr>
              <a:t>Excellent reputation for delivering a high quality free legal advice service combatting poverty. </a:t>
            </a:r>
          </a:p>
          <a:p>
            <a:pPr algn="just">
              <a:lnSpc>
                <a:spcPts val="2586"/>
              </a:lnSpc>
              <a:spcBef>
                <a:spcPct val="0"/>
              </a:spcBef>
            </a:pPr>
            <a:endParaRPr lang="en-US" sz="1847" dirty="0">
              <a:solidFill>
                <a:srgbClr val="737373"/>
              </a:solidFill>
              <a:latin typeface="Arimo"/>
            </a:endParaRPr>
          </a:p>
          <a:p>
            <a:pPr algn="just">
              <a:lnSpc>
                <a:spcPts val="2586"/>
              </a:lnSpc>
              <a:spcBef>
                <a:spcPct val="0"/>
              </a:spcBef>
            </a:pPr>
            <a:r>
              <a:rPr lang="en-US" sz="1847" dirty="0">
                <a:solidFill>
                  <a:srgbClr val="737373"/>
                </a:solidFill>
                <a:latin typeface="Arimo"/>
              </a:rPr>
              <a:t>Members of the National Law Centre's Network and provides </a:t>
            </a:r>
          </a:p>
          <a:p>
            <a:pPr algn="just">
              <a:lnSpc>
                <a:spcPts val="2586"/>
              </a:lnSpc>
              <a:spcBef>
                <a:spcPct val="0"/>
              </a:spcBef>
            </a:pPr>
            <a:r>
              <a:rPr lang="en-US" sz="1847" dirty="0">
                <a:solidFill>
                  <a:srgbClr val="737373"/>
                </a:solidFill>
                <a:latin typeface="Arimo"/>
              </a:rPr>
              <a:t>services accredited to the Advice Quality Service Standard.</a:t>
            </a:r>
          </a:p>
          <a:p>
            <a:pPr algn="just">
              <a:lnSpc>
                <a:spcPts val="2586"/>
              </a:lnSpc>
              <a:spcBef>
                <a:spcPct val="0"/>
              </a:spcBef>
            </a:pPr>
            <a:endParaRPr lang="en-US" sz="1847" dirty="0">
              <a:solidFill>
                <a:srgbClr val="737373"/>
              </a:solidFill>
              <a:latin typeface="Arimo"/>
            </a:endParaRPr>
          </a:p>
          <a:p>
            <a:pPr algn="just">
              <a:lnSpc>
                <a:spcPts val="2586"/>
              </a:lnSpc>
              <a:spcBef>
                <a:spcPct val="0"/>
              </a:spcBef>
            </a:pPr>
            <a:r>
              <a:rPr lang="en-US" sz="1847" dirty="0">
                <a:solidFill>
                  <a:srgbClr val="737373"/>
                </a:solidFill>
                <a:latin typeface="Arimo"/>
              </a:rPr>
              <a:t>Registered Charity and Company limited by guarantee. </a:t>
            </a:r>
          </a:p>
          <a:p>
            <a:pPr algn="just">
              <a:lnSpc>
                <a:spcPts val="2586"/>
              </a:lnSpc>
              <a:spcBef>
                <a:spcPct val="0"/>
              </a:spcBef>
            </a:pPr>
            <a:endParaRPr lang="en-US" sz="1847" dirty="0">
              <a:solidFill>
                <a:srgbClr val="737373"/>
              </a:solidFill>
              <a:latin typeface="Arimo"/>
            </a:endParaRPr>
          </a:p>
          <a:p>
            <a:pPr algn="just">
              <a:lnSpc>
                <a:spcPts val="2586"/>
              </a:lnSpc>
              <a:spcBef>
                <a:spcPct val="0"/>
              </a:spcBef>
            </a:pPr>
            <a:endParaRPr lang="en-US" sz="1847" dirty="0">
              <a:solidFill>
                <a:srgbClr val="737373"/>
              </a:solidFill>
              <a:latin typeface="Arimo"/>
            </a:endParaRPr>
          </a:p>
          <a:p>
            <a:pPr algn="just">
              <a:lnSpc>
                <a:spcPts val="2586"/>
              </a:lnSpc>
              <a:spcBef>
                <a:spcPct val="0"/>
              </a:spcBef>
            </a:pPr>
            <a:endParaRPr lang="en-US" sz="1847" dirty="0">
              <a:solidFill>
                <a:srgbClr val="737373"/>
              </a:solidFill>
              <a:latin typeface="Arimo"/>
            </a:endParaRPr>
          </a:p>
        </p:txBody>
      </p:sp>
      <p:pic>
        <p:nvPicPr>
          <p:cNvPr id="8" name="Picture 8"/>
          <p:cNvPicPr>
            <a:picLocks noChangeAspect="1"/>
          </p:cNvPicPr>
          <p:nvPr/>
        </p:nvPicPr>
        <p:blipFill>
          <a:blip r:embed="rId3"/>
          <a:srcRect/>
          <a:stretch>
            <a:fillRect/>
          </a:stretch>
        </p:blipFill>
        <p:spPr>
          <a:xfrm>
            <a:off x="6441137" y="4422354"/>
            <a:ext cx="4156963" cy="4259183"/>
          </a:xfrm>
          <a:prstGeom prst="rect">
            <a:avLst/>
          </a:prstGeom>
        </p:spPr>
      </p:pic>
    </p:spTree>
    <p:extLst>
      <p:ext uri="{BB962C8B-B14F-4D97-AF65-F5344CB8AC3E}">
        <p14:creationId xmlns:p14="http://schemas.microsoft.com/office/powerpoint/2010/main" val="2642330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D2D2D"/>
        </a:solidFill>
        <a:effectLst/>
      </p:bgPr>
    </p:bg>
    <p:spTree>
      <p:nvGrpSpPr>
        <p:cNvPr id="1" name=""/>
        <p:cNvGrpSpPr/>
        <p:nvPr/>
      </p:nvGrpSpPr>
      <p:grpSpPr>
        <a:xfrm>
          <a:off x="0" y="0"/>
          <a:ext cx="0" cy="0"/>
          <a:chOff x="0" y="0"/>
          <a:chExt cx="0" cy="0"/>
        </a:xfrm>
      </p:grpSpPr>
      <p:grpSp>
        <p:nvGrpSpPr>
          <p:cNvPr id="2" name="Group 2"/>
          <p:cNvGrpSpPr/>
          <p:nvPr/>
        </p:nvGrpSpPr>
        <p:grpSpPr>
          <a:xfrm>
            <a:off x="-144006" y="-198937"/>
            <a:ext cx="9257523" cy="10441431"/>
            <a:chOff x="0" y="0"/>
            <a:chExt cx="12343364" cy="13921909"/>
          </a:xfrm>
        </p:grpSpPr>
        <p:sp>
          <p:nvSpPr>
            <p:cNvPr id="3" name="AutoShape 3"/>
            <p:cNvSpPr/>
            <p:nvPr/>
          </p:nvSpPr>
          <p:spPr>
            <a:xfrm>
              <a:off x="0" y="0"/>
              <a:ext cx="12343364" cy="13921909"/>
            </a:xfrm>
            <a:prstGeom prst="rect">
              <a:avLst/>
            </a:prstGeom>
            <a:solidFill>
              <a:srgbClr val="2779BC">
                <a:alpha val="29803"/>
              </a:srgbClr>
            </a:solidFill>
          </p:spPr>
        </p:sp>
      </p:grpSp>
      <p:grpSp>
        <p:nvGrpSpPr>
          <p:cNvPr id="4" name="Group 4"/>
          <p:cNvGrpSpPr>
            <a:grpSpLocks noChangeAspect="1"/>
          </p:cNvGrpSpPr>
          <p:nvPr/>
        </p:nvGrpSpPr>
        <p:grpSpPr>
          <a:xfrm>
            <a:off x="2295236" y="729933"/>
            <a:ext cx="1650841" cy="1650842"/>
            <a:chOff x="0" y="0"/>
            <a:chExt cx="6350000" cy="6350000"/>
          </a:xfrm>
        </p:grpSpPr>
        <p:sp>
          <p:nvSpPr>
            <p:cNvPr id="5" name="Freeform 5"/>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78C8CE"/>
            </a:solidFill>
          </p:spPr>
        </p:sp>
      </p:grpSp>
      <p:grpSp>
        <p:nvGrpSpPr>
          <p:cNvPr id="6" name="Group 6"/>
          <p:cNvGrpSpPr>
            <a:grpSpLocks noChangeAspect="1"/>
          </p:cNvGrpSpPr>
          <p:nvPr/>
        </p:nvGrpSpPr>
        <p:grpSpPr>
          <a:xfrm>
            <a:off x="298042" y="2449491"/>
            <a:ext cx="1650842" cy="1650842"/>
            <a:chOff x="0" y="0"/>
            <a:chExt cx="6350000" cy="6350000"/>
          </a:xfrm>
        </p:grpSpPr>
        <p:sp>
          <p:nvSpPr>
            <p:cNvPr id="7" name="Freeform 7"/>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78C8CE"/>
            </a:solidFill>
          </p:spPr>
        </p:sp>
      </p:grpSp>
      <p:grpSp>
        <p:nvGrpSpPr>
          <p:cNvPr id="8" name="Group 8"/>
          <p:cNvGrpSpPr>
            <a:grpSpLocks noChangeAspect="1"/>
          </p:cNvGrpSpPr>
          <p:nvPr/>
        </p:nvGrpSpPr>
        <p:grpSpPr>
          <a:xfrm>
            <a:off x="4302543" y="2449491"/>
            <a:ext cx="1650843" cy="1650842"/>
            <a:chOff x="0" y="0"/>
            <a:chExt cx="6350000" cy="6350000"/>
          </a:xfrm>
        </p:grpSpPr>
        <p:sp>
          <p:nvSpPr>
            <p:cNvPr id="9" name="Freeform 9"/>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78C8CE"/>
            </a:solidFill>
          </p:spPr>
        </p:sp>
      </p:grpSp>
      <p:grpSp>
        <p:nvGrpSpPr>
          <p:cNvPr id="10" name="Group 10"/>
          <p:cNvGrpSpPr>
            <a:grpSpLocks noChangeAspect="1"/>
          </p:cNvGrpSpPr>
          <p:nvPr/>
        </p:nvGrpSpPr>
        <p:grpSpPr>
          <a:xfrm>
            <a:off x="993530" y="4957681"/>
            <a:ext cx="1650841" cy="1650841"/>
            <a:chOff x="0" y="0"/>
            <a:chExt cx="6350000" cy="6350000"/>
          </a:xfrm>
        </p:grpSpPr>
        <p:sp>
          <p:nvSpPr>
            <p:cNvPr id="11" name="Freeform 11"/>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78C8CE"/>
            </a:solidFill>
          </p:spPr>
        </p:sp>
      </p:grpSp>
      <p:grpSp>
        <p:nvGrpSpPr>
          <p:cNvPr id="12" name="Group 12"/>
          <p:cNvGrpSpPr>
            <a:grpSpLocks noChangeAspect="1"/>
          </p:cNvGrpSpPr>
          <p:nvPr/>
        </p:nvGrpSpPr>
        <p:grpSpPr>
          <a:xfrm>
            <a:off x="3619168" y="4955856"/>
            <a:ext cx="1650840" cy="1650841"/>
            <a:chOff x="0" y="0"/>
            <a:chExt cx="6350000" cy="6350000"/>
          </a:xfrm>
        </p:grpSpPr>
        <p:sp>
          <p:nvSpPr>
            <p:cNvPr id="13" name="Freeform 13"/>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78C8CE"/>
            </a:solidFill>
          </p:spPr>
        </p:sp>
      </p:grpSp>
      <p:pic>
        <p:nvPicPr>
          <p:cNvPr id="14" name="Picture 14"/>
          <p:cNvPicPr>
            <a:picLocks noChangeAspect="1"/>
          </p:cNvPicPr>
          <p:nvPr/>
        </p:nvPicPr>
        <p:blipFill>
          <a:blip r:embed="rId2">
            <a:alphaModFix amt="60000"/>
          </a:blip>
          <a:srcRect/>
          <a:stretch>
            <a:fillRect/>
          </a:stretch>
        </p:blipFill>
        <p:spPr>
          <a:xfrm rot="-2171034">
            <a:off x="1693823" y="1933704"/>
            <a:ext cx="611788" cy="611788"/>
          </a:xfrm>
          <a:prstGeom prst="rect">
            <a:avLst/>
          </a:prstGeom>
        </p:spPr>
      </p:pic>
      <p:pic>
        <p:nvPicPr>
          <p:cNvPr id="15" name="Picture 15"/>
          <p:cNvPicPr>
            <a:picLocks noChangeAspect="1"/>
          </p:cNvPicPr>
          <p:nvPr/>
        </p:nvPicPr>
        <p:blipFill>
          <a:blip r:embed="rId3">
            <a:alphaModFix amt="60000"/>
          </a:blip>
          <a:srcRect/>
          <a:stretch>
            <a:fillRect/>
          </a:stretch>
        </p:blipFill>
        <p:spPr>
          <a:xfrm rot="2158063">
            <a:off x="3942474" y="1943229"/>
            <a:ext cx="611788" cy="611788"/>
          </a:xfrm>
          <a:prstGeom prst="rect">
            <a:avLst/>
          </a:prstGeom>
        </p:spPr>
      </p:pic>
      <p:pic>
        <p:nvPicPr>
          <p:cNvPr id="16" name="Picture 16"/>
          <p:cNvPicPr>
            <a:picLocks noChangeAspect="1"/>
          </p:cNvPicPr>
          <p:nvPr/>
        </p:nvPicPr>
        <p:blipFill>
          <a:blip r:embed="rId3">
            <a:alphaModFix amt="60000"/>
          </a:blip>
          <a:srcRect/>
          <a:stretch>
            <a:fillRect/>
          </a:stretch>
        </p:blipFill>
        <p:spPr>
          <a:xfrm rot="6499984">
            <a:off x="4731549" y="4329301"/>
            <a:ext cx="611788" cy="611788"/>
          </a:xfrm>
          <a:prstGeom prst="rect">
            <a:avLst/>
          </a:prstGeom>
        </p:spPr>
      </p:pic>
      <p:pic>
        <p:nvPicPr>
          <p:cNvPr id="17" name="Picture 17"/>
          <p:cNvPicPr>
            <a:picLocks noChangeAspect="1"/>
          </p:cNvPicPr>
          <p:nvPr/>
        </p:nvPicPr>
        <p:blipFill>
          <a:blip r:embed="rId3">
            <a:alphaModFix amt="60000"/>
          </a:blip>
          <a:srcRect/>
          <a:stretch>
            <a:fillRect/>
          </a:stretch>
        </p:blipFill>
        <p:spPr>
          <a:xfrm rot="-10800000">
            <a:off x="2833143" y="5680189"/>
            <a:ext cx="611788" cy="611788"/>
          </a:xfrm>
          <a:prstGeom prst="rect">
            <a:avLst/>
          </a:prstGeom>
        </p:spPr>
      </p:pic>
      <p:pic>
        <p:nvPicPr>
          <p:cNvPr id="18" name="Picture 18"/>
          <p:cNvPicPr>
            <a:picLocks noChangeAspect="1"/>
          </p:cNvPicPr>
          <p:nvPr/>
        </p:nvPicPr>
        <p:blipFill>
          <a:blip r:embed="rId3">
            <a:alphaModFix amt="60000"/>
          </a:blip>
          <a:srcRect/>
          <a:stretch>
            <a:fillRect/>
          </a:stretch>
        </p:blipFill>
        <p:spPr>
          <a:xfrm rot="-6472924">
            <a:off x="889099" y="4311521"/>
            <a:ext cx="611788" cy="611788"/>
          </a:xfrm>
          <a:prstGeom prst="rect">
            <a:avLst/>
          </a:prstGeom>
        </p:spPr>
      </p:pic>
      <p:pic>
        <p:nvPicPr>
          <p:cNvPr id="19" name="Picture 19"/>
          <p:cNvPicPr>
            <a:picLocks noChangeAspect="1"/>
          </p:cNvPicPr>
          <p:nvPr/>
        </p:nvPicPr>
        <p:blipFill>
          <a:blip r:embed="rId4"/>
          <a:srcRect/>
          <a:stretch>
            <a:fillRect/>
          </a:stretch>
        </p:blipFill>
        <p:spPr>
          <a:xfrm>
            <a:off x="6248400" y="-838200"/>
            <a:ext cx="4419439" cy="9182100"/>
          </a:xfrm>
          <a:prstGeom prst="rect">
            <a:avLst/>
          </a:prstGeom>
        </p:spPr>
      </p:pic>
      <p:pic>
        <p:nvPicPr>
          <p:cNvPr id="20" name="Picture 20"/>
          <p:cNvPicPr>
            <a:picLocks noChangeAspect="1"/>
          </p:cNvPicPr>
          <p:nvPr/>
        </p:nvPicPr>
        <p:blipFill>
          <a:blip r:embed="rId5"/>
          <a:srcRect/>
          <a:stretch>
            <a:fillRect/>
          </a:stretch>
        </p:blipFill>
        <p:spPr>
          <a:xfrm>
            <a:off x="6241209" y="-820827"/>
            <a:ext cx="3986790" cy="4112542"/>
          </a:xfrm>
          <a:prstGeom prst="rect">
            <a:avLst/>
          </a:prstGeom>
        </p:spPr>
      </p:pic>
      <p:sp>
        <p:nvSpPr>
          <p:cNvPr id="21" name="TextBox 21"/>
          <p:cNvSpPr txBox="1"/>
          <p:nvPr/>
        </p:nvSpPr>
        <p:spPr>
          <a:xfrm>
            <a:off x="6577333" y="1000893"/>
            <a:ext cx="2800350" cy="1423654"/>
          </a:xfrm>
          <a:prstGeom prst="rect">
            <a:avLst/>
          </a:prstGeom>
        </p:spPr>
        <p:txBody>
          <a:bodyPr lIns="0" tIns="0" rIns="0" bIns="0" rtlCol="0" anchor="t">
            <a:spAutoFit/>
          </a:bodyPr>
          <a:lstStyle/>
          <a:p>
            <a:pPr>
              <a:lnSpc>
                <a:spcPts val="5494"/>
              </a:lnSpc>
            </a:pPr>
            <a:r>
              <a:rPr lang="en-US" sz="5232">
                <a:solidFill>
                  <a:srgbClr val="78C8CE"/>
                </a:solidFill>
                <a:latin typeface="League Gothic"/>
              </a:rPr>
              <a:t>SERVICE AIMS...</a:t>
            </a:r>
          </a:p>
        </p:txBody>
      </p:sp>
      <p:grpSp>
        <p:nvGrpSpPr>
          <p:cNvPr id="22" name="Group 22"/>
          <p:cNvGrpSpPr/>
          <p:nvPr/>
        </p:nvGrpSpPr>
        <p:grpSpPr>
          <a:xfrm>
            <a:off x="2457357" y="1092140"/>
            <a:ext cx="1334204" cy="924323"/>
            <a:chOff x="0" y="0"/>
            <a:chExt cx="1778938" cy="1232431"/>
          </a:xfrm>
        </p:grpSpPr>
        <p:sp>
          <p:nvSpPr>
            <p:cNvPr id="23" name="TextBox 23"/>
            <p:cNvSpPr txBox="1"/>
            <p:nvPr/>
          </p:nvSpPr>
          <p:spPr>
            <a:xfrm>
              <a:off x="481" y="-28575"/>
              <a:ext cx="1778458" cy="468577"/>
            </a:xfrm>
            <a:prstGeom prst="rect">
              <a:avLst/>
            </a:prstGeom>
          </p:spPr>
          <p:txBody>
            <a:bodyPr lIns="0" tIns="0" rIns="0" bIns="0" rtlCol="0" anchor="t">
              <a:spAutoFit/>
            </a:bodyPr>
            <a:lstStyle/>
            <a:p>
              <a:pPr algn="ctr">
                <a:lnSpc>
                  <a:spcPts val="1459"/>
                </a:lnSpc>
              </a:pPr>
              <a:r>
                <a:rPr lang="en-US" sz="1006" b="1" spc="100">
                  <a:solidFill>
                    <a:srgbClr val="FFFFFF"/>
                  </a:solidFill>
                  <a:latin typeface="Open Sans"/>
                </a:rPr>
                <a:t>COMBAT SOCIAL EXCLUSION.</a:t>
              </a:r>
            </a:p>
          </p:txBody>
        </p:sp>
        <p:sp>
          <p:nvSpPr>
            <p:cNvPr id="24" name="TextBox 24"/>
            <p:cNvSpPr txBox="1"/>
            <p:nvPr/>
          </p:nvSpPr>
          <p:spPr>
            <a:xfrm>
              <a:off x="0" y="485459"/>
              <a:ext cx="1778458" cy="746972"/>
            </a:xfrm>
            <a:prstGeom prst="rect">
              <a:avLst/>
            </a:prstGeom>
          </p:spPr>
          <p:txBody>
            <a:bodyPr lIns="0" tIns="0" rIns="0" bIns="0" rtlCol="0" anchor="t">
              <a:spAutoFit/>
            </a:bodyPr>
            <a:lstStyle/>
            <a:p>
              <a:pPr algn="ctr">
                <a:lnSpc>
                  <a:spcPts val="1167"/>
                </a:lnSpc>
              </a:pPr>
              <a:r>
                <a:rPr lang="en-US" sz="804">
                  <a:solidFill>
                    <a:srgbClr val="2D2D2D"/>
                  </a:solidFill>
                  <a:latin typeface="Open Sans"/>
                </a:rPr>
                <a:t>Raising  income levels and helping to control debt levels through</a:t>
              </a:r>
            </a:p>
            <a:p>
              <a:pPr algn="ctr">
                <a:lnSpc>
                  <a:spcPts val="1167"/>
                </a:lnSpc>
              </a:pPr>
              <a:r>
                <a:rPr lang="en-US" sz="804">
                  <a:solidFill>
                    <a:srgbClr val="2D2D2D"/>
                  </a:solidFill>
                  <a:latin typeface="Open Sans"/>
                </a:rPr>
                <a:t>legal advice work</a:t>
              </a:r>
            </a:p>
          </p:txBody>
        </p:sp>
      </p:grpSp>
      <p:grpSp>
        <p:nvGrpSpPr>
          <p:cNvPr id="25" name="Group 25"/>
          <p:cNvGrpSpPr/>
          <p:nvPr/>
        </p:nvGrpSpPr>
        <p:grpSpPr>
          <a:xfrm>
            <a:off x="4459512" y="2806640"/>
            <a:ext cx="1343025" cy="924323"/>
            <a:chOff x="0" y="0"/>
            <a:chExt cx="1790700" cy="1232431"/>
          </a:xfrm>
        </p:grpSpPr>
        <p:sp>
          <p:nvSpPr>
            <p:cNvPr id="26" name="TextBox 26"/>
            <p:cNvSpPr txBox="1"/>
            <p:nvPr/>
          </p:nvSpPr>
          <p:spPr>
            <a:xfrm>
              <a:off x="481" y="-28575"/>
              <a:ext cx="1778458" cy="468577"/>
            </a:xfrm>
            <a:prstGeom prst="rect">
              <a:avLst/>
            </a:prstGeom>
          </p:spPr>
          <p:txBody>
            <a:bodyPr lIns="0" tIns="0" rIns="0" bIns="0" rtlCol="0" anchor="t">
              <a:spAutoFit/>
            </a:bodyPr>
            <a:lstStyle/>
            <a:p>
              <a:pPr algn="ctr">
                <a:lnSpc>
                  <a:spcPts val="1459"/>
                </a:lnSpc>
              </a:pPr>
              <a:r>
                <a:rPr lang="en-US" sz="1006" b="1" spc="100">
                  <a:solidFill>
                    <a:srgbClr val="FFFFFF"/>
                  </a:solidFill>
                  <a:latin typeface="Open Sans"/>
                </a:rPr>
                <a:t>PROVISION OF LEGAL ADVICE.</a:t>
              </a:r>
            </a:p>
          </p:txBody>
        </p:sp>
        <p:sp>
          <p:nvSpPr>
            <p:cNvPr id="27" name="TextBox 27"/>
            <p:cNvSpPr txBox="1"/>
            <p:nvPr/>
          </p:nvSpPr>
          <p:spPr>
            <a:xfrm>
              <a:off x="0" y="485459"/>
              <a:ext cx="1790700" cy="746972"/>
            </a:xfrm>
            <a:prstGeom prst="rect">
              <a:avLst/>
            </a:prstGeom>
          </p:spPr>
          <p:txBody>
            <a:bodyPr lIns="0" tIns="0" rIns="0" bIns="0" rtlCol="0" anchor="t">
              <a:spAutoFit/>
            </a:bodyPr>
            <a:lstStyle/>
            <a:p>
              <a:pPr algn="ctr">
                <a:lnSpc>
                  <a:spcPts val="1167"/>
                </a:lnSpc>
              </a:pPr>
              <a:r>
                <a:rPr lang="en-US" sz="804">
                  <a:solidFill>
                    <a:srgbClr val="2D2D2D"/>
                  </a:solidFill>
                  <a:latin typeface="Open Sans"/>
                </a:rPr>
                <a:t>Providing information to people who wouldn't have access, so they can better assert their rights</a:t>
              </a:r>
            </a:p>
          </p:txBody>
        </p:sp>
      </p:grpSp>
      <p:grpSp>
        <p:nvGrpSpPr>
          <p:cNvPr id="28" name="Group 28"/>
          <p:cNvGrpSpPr/>
          <p:nvPr/>
        </p:nvGrpSpPr>
        <p:grpSpPr>
          <a:xfrm>
            <a:off x="3773076" y="5273985"/>
            <a:ext cx="1343025" cy="1105298"/>
            <a:chOff x="0" y="0"/>
            <a:chExt cx="1790700" cy="1473730"/>
          </a:xfrm>
        </p:grpSpPr>
        <p:sp>
          <p:nvSpPr>
            <p:cNvPr id="29" name="TextBox 29"/>
            <p:cNvSpPr txBox="1"/>
            <p:nvPr/>
          </p:nvSpPr>
          <p:spPr>
            <a:xfrm>
              <a:off x="481" y="-28575"/>
              <a:ext cx="1778458" cy="709877"/>
            </a:xfrm>
            <a:prstGeom prst="rect">
              <a:avLst/>
            </a:prstGeom>
          </p:spPr>
          <p:txBody>
            <a:bodyPr lIns="0" tIns="0" rIns="0" bIns="0" rtlCol="0" anchor="t">
              <a:spAutoFit/>
            </a:bodyPr>
            <a:lstStyle/>
            <a:p>
              <a:pPr algn="ctr">
                <a:lnSpc>
                  <a:spcPts val="1459"/>
                </a:lnSpc>
              </a:pPr>
              <a:r>
                <a:rPr lang="en-US" sz="1006" b="1" spc="100">
                  <a:solidFill>
                    <a:srgbClr val="FFFFFF"/>
                  </a:solidFill>
                  <a:latin typeface="Open Sans"/>
                </a:rPr>
                <a:t>PROMOTION OF FREE LEGAL ADVICE.</a:t>
              </a:r>
            </a:p>
          </p:txBody>
        </p:sp>
        <p:sp>
          <p:nvSpPr>
            <p:cNvPr id="30" name="TextBox 30"/>
            <p:cNvSpPr txBox="1"/>
            <p:nvPr/>
          </p:nvSpPr>
          <p:spPr>
            <a:xfrm>
              <a:off x="0" y="726758"/>
              <a:ext cx="1790700" cy="746972"/>
            </a:xfrm>
            <a:prstGeom prst="rect">
              <a:avLst/>
            </a:prstGeom>
          </p:spPr>
          <p:txBody>
            <a:bodyPr lIns="0" tIns="0" rIns="0" bIns="0" rtlCol="0" anchor="t">
              <a:spAutoFit/>
            </a:bodyPr>
            <a:lstStyle/>
            <a:p>
              <a:pPr algn="ctr">
                <a:lnSpc>
                  <a:spcPts val="1167"/>
                </a:lnSpc>
              </a:pPr>
              <a:r>
                <a:rPr lang="en-US" sz="804">
                  <a:solidFill>
                    <a:srgbClr val="2D2D2D"/>
                  </a:solidFill>
                  <a:latin typeface="Open Sans"/>
                </a:rPr>
                <a:t>Provide high quality and independent legal advice service which is free to users</a:t>
              </a:r>
            </a:p>
          </p:txBody>
        </p:sp>
      </p:grpSp>
      <p:grpSp>
        <p:nvGrpSpPr>
          <p:cNvPr id="31" name="Group 31"/>
          <p:cNvGrpSpPr/>
          <p:nvPr/>
        </p:nvGrpSpPr>
        <p:grpSpPr>
          <a:xfrm>
            <a:off x="1152432" y="5254935"/>
            <a:ext cx="1343385" cy="1143398"/>
            <a:chOff x="0" y="0"/>
            <a:chExt cx="1791181" cy="1524530"/>
          </a:xfrm>
        </p:grpSpPr>
        <p:sp>
          <p:nvSpPr>
            <p:cNvPr id="32" name="TextBox 32"/>
            <p:cNvSpPr txBox="1"/>
            <p:nvPr/>
          </p:nvSpPr>
          <p:spPr>
            <a:xfrm>
              <a:off x="481" y="-28575"/>
              <a:ext cx="1790700" cy="951177"/>
            </a:xfrm>
            <a:prstGeom prst="rect">
              <a:avLst/>
            </a:prstGeom>
          </p:spPr>
          <p:txBody>
            <a:bodyPr lIns="0" tIns="0" rIns="0" bIns="0" rtlCol="0" anchor="t">
              <a:spAutoFit/>
            </a:bodyPr>
            <a:lstStyle/>
            <a:p>
              <a:pPr algn="ctr">
                <a:lnSpc>
                  <a:spcPts val="1459"/>
                </a:lnSpc>
              </a:pPr>
              <a:r>
                <a:rPr lang="en-US" sz="1006" b="1" spc="100">
                  <a:solidFill>
                    <a:srgbClr val="FFFFFF"/>
                  </a:solidFill>
                  <a:latin typeface="Open Sans"/>
                </a:rPr>
                <a:t>REDUCE POVERTY AND IMPROVE HEALTH AND WELL-BEING.</a:t>
              </a:r>
            </a:p>
          </p:txBody>
        </p:sp>
        <p:sp>
          <p:nvSpPr>
            <p:cNvPr id="33" name="TextBox 33"/>
            <p:cNvSpPr txBox="1"/>
            <p:nvPr/>
          </p:nvSpPr>
          <p:spPr>
            <a:xfrm>
              <a:off x="0" y="968058"/>
              <a:ext cx="1790700" cy="556472"/>
            </a:xfrm>
            <a:prstGeom prst="rect">
              <a:avLst/>
            </a:prstGeom>
          </p:spPr>
          <p:txBody>
            <a:bodyPr lIns="0" tIns="0" rIns="0" bIns="0" rtlCol="0" anchor="t">
              <a:spAutoFit/>
            </a:bodyPr>
            <a:lstStyle/>
            <a:p>
              <a:pPr algn="ctr">
                <a:lnSpc>
                  <a:spcPts val="1167"/>
                </a:lnSpc>
              </a:pPr>
              <a:r>
                <a:rPr lang="en-US" sz="804">
                  <a:solidFill>
                    <a:srgbClr val="2D2D2D"/>
                  </a:solidFill>
                  <a:latin typeface="Open Sans"/>
                </a:rPr>
                <a:t>Promoting independence to disabled people and their carers </a:t>
              </a:r>
            </a:p>
          </p:txBody>
        </p:sp>
      </p:grpSp>
      <p:grpSp>
        <p:nvGrpSpPr>
          <p:cNvPr id="34" name="Group 34"/>
          <p:cNvGrpSpPr/>
          <p:nvPr/>
        </p:nvGrpSpPr>
        <p:grpSpPr>
          <a:xfrm>
            <a:off x="451413" y="2829554"/>
            <a:ext cx="1343385" cy="924323"/>
            <a:chOff x="0" y="0"/>
            <a:chExt cx="1791181" cy="1232430"/>
          </a:xfrm>
        </p:grpSpPr>
        <p:sp>
          <p:nvSpPr>
            <p:cNvPr id="35" name="TextBox 35"/>
            <p:cNvSpPr txBox="1"/>
            <p:nvPr/>
          </p:nvSpPr>
          <p:spPr>
            <a:xfrm>
              <a:off x="481" y="-28575"/>
              <a:ext cx="1790700" cy="468577"/>
            </a:xfrm>
            <a:prstGeom prst="rect">
              <a:avLst/>
            </a:prstGeom>
          </p:spPr>
          <p:txBody>
            <a:bodyPr lIns="0" tIns="0" rIns="0" bIns="0" rtlCol="0" anchor="t">
              <a:spAutoFit/>
            </a:bodyPr>
            <a:lstStyle/>
            <a:p>
              <a:pPr algn="ctr">
                <a:lnSpc>
                  <a:spcPts val="1459"/>
                </a:lnSpc>
              </a:pPr>
              <a:r>
                <a:rPr lang="en-US" sz="1006" b="1" spc="100">
                  <a:solidFill>
                    <a:srgbClr val="FFFFFF"/>
                  </a:solidFill>
                  <a:latin typeface="Open Sans"/>
                </a:rPr>
                <a:t>PROMOTE EQUALITY.</a:t>
              </a:r>
            </a:p>
          </p:txBody>
        </p:sp>
        <p:sp>
          <p:nvSpPr>
            <p:cNvPr id="36" name="TextBox 36"/>
            <p:cNvSpPr txBox="1"/>
            <p:nvPr/>
          </p:nvSpPr>
          <p:spPr>
            <a:xfrm>
              <a:off x="0" y="485458"/>
              <a:ext cx="1790700" cy="746972"/>
            </a:xfrm>
            <a:prstGeom prst="rect">
              <a:avLst/>
            </a:prstGeom>
          </p:spPr>
          <p:txBody>
            <a:bodyPr lIns="0" tIns="0" rIns="0" bIns="0" rtlCol="0" anchor="t">
              <a:spAutoFit/>
            </a:bodyPr>
            <a:lstStyle/>
            <a:p>
              <a:pPr algn="ctr">
                <a:lnSpc>
                  <a:spcPts val="1167"/>
                </a:lnSpc>
              </a:pPr>
              <a:r>
                <a:rPr lang="en-US" sz="804">
                  <a:solidFill>
                    <a:srgbClr val="2D2D2D"/>
                  </a:solidFill>
                  <a:latin typeface="Open Sans"/>
                </a:rPr>
                <a:t>Actively challenging discrimination through legal advice and representation</a:t>
              </a:r>
            </a:p>
            <a:p>
              <a:pPr algn="ctr">
                <a:lnSpc>
                  <a:spcPts val="1167"/>
                </a:lnSpc>
              </a:pPr>
              <a:endParaRPr lang="en-US" sz="804">
                <a:solidFill>
                  <a:srgbClr val="2D2D2D"/>
                </a:solidFill>
                <a:latin typeface="Open Sans"/>
              </a:endParaRPr>
            </a:p>
          </p:txBody>
        </p:sp>
      </p:grpSp>
      <p:pic>
        <p:nvPicPr>
          <p:cNvPr id="37" name="Picture 37"/>
          <p:cNvPicPr>
            <a:picLocks noChangeAspect="1"/>
          </p:cNvPicPr>
          <p:nvPr/>
        </p:nvPicPr>
        <p:blipFill>
          <a:blip r:embed="rId6"/>
          <a:srcRect/>
          <a:stretch>
            <a:fillRect/>
          </a:stretch>
        </p:blipFill>
        <p:spPr>
          <a:xfrm>
            <a:off x="6645555" y="5485187"/>
            <a:ext cx="2467962" cy="91314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1184" y="9601"/>
            <a:ext cx="9764784" cy="1831561"/>
          </a:xfrm>
          <a:prstGeom prst="rect">
            <a:avLst/>
          </a:prstGeom>
        </p:spPr>
      </p:pic>
      <p:pic>
        <p:nvPicPr>
          <p:cNvPr id="3" name="Picture 3"/>
          <p:cNvPicPr>
            <a:picLocks noChangeAspect="1"/>
          </p:cNvPicPr>
          <p:nvPr/>
        </p:nvPicPr>
        <p:blipFill>
          <a:blip r:embed="rId3"/>
          <a:srcRect/>
          <a:stretch>
            <a:fillRect/>
          </a:stretch>
        </p:blipFill>
        <p:spPr>
          <a:xfrm>
            <a:off x="0" y="1815702"/>
            <a:ext cx="9780658" cy="1856511"/>
          </a:xfrm>
          <a:prstGeom prst="rect">
            <a:avLst/>
          </a:prstGeom>
        </p:spPr>
      </p:pic>
      <p:pic>
        <p:nvPicPr>
          <p:cNvPr id="4" name="Picture 4"/>
          <p:cNvPicPr>
            <a:picLocks noChangeAspect="1"/>
          </p:cNvPicPr>
          <p:nvPr/>
        </p:nvPicPr>
        <p:blipFill>
          <a:blip r:embed="rId4"/>
          <a:srcRect/>
          <a:stretch>
            <a:fillRect/>
          </a:stretch>
        </p:blipFill>
        <p:spPr>
          <a:xfrm>
            <a:off x="0" y="3624220"/>
            <a:ext cx="9779254" cy="1839492"/>
          </a:xfrm>
          <a:prstGeom prst="rect">
            <a:avLst/>
          </a:prstGeom>
        </p:spPr>
      </p:pic>
      <p:pic>
        <p:nvPicPr>
          <p:cNvPr id="5" name="Picture 5"/>
          <p:cNvPicPr>
            <a:picLocks noChangeAspect="1"/>
          </p:cNvPicPr>
          <p:nvPr/>
        </p:nvPicPr>
        <p:blipFill>
          <a:blip r:embed="rId5"/>
          <a:srcRect t="40486" b="40486"/>
          <a:stretch>
            <a:fillRect/>
          </a:stretch>
        </p:blipFill>
        <p:spPr>
          <a:xfrm>
            <a:off x="0" y="5467350"/>
            <a:ext cx="9762153" cy="1857371"/>
          </a:xfrm>
          <a:prstGeom prst="rect">
            <a:avLst/>
          </a:prstGeom>
        </p:spPr>
      </p:pic>
      <p:grpSp>
        <p:nvGrpSpPr>
          <p:cNvPr id="6" name="Group 6"/>
          <p:cNvGrpSpPr>
            <a:grpSpLocks noChangeAspect="1"/>
          </p:cNvGrpSpPr>
          <p:nvPr/>
        </p:nvGrpSpPr>
        <p:grpSpPr>
          <a:xfrm rot="-9921198">
            <a:off x="3302610" y="-941778"/>
            <a:ext cx="7462328" cy="7462328"/>
            <a:chOff x="69985" y="155010"/>
            <a:chExt cx="6350000" cy="6339840"/>
          </a:xfrm>
        </p:grpSpPr>
        <p:sp>
          <p:nvSpPr>
            <p:cNvPr id="7" name="Freeform 7"/>
            <p:cNvSpPr/>
            <p:nvPr/>
          </p:nvSpPr>
          <p:spPr>
            <a:xfrm>
              <a:off x="69985" y="155010"/>
              <a:ext cx="6350000" cy="6339840"/>
            </a:xfrm>
            <a:custGeom>
              <a:avLst/>
              <a:gdLst/>
              <a:ahLst/>
              <a:cxnLst/>
              <a:rect l="l" t="t" r="r" b="b"/>
              <a:pathLst>
                <a:path w="6350000" h="6339840">
                  <a:moveTo>
                    <a:pt x="6350000" y="6339840"/>
                  </a:moveTo>
                  <a:lnTo>
                    <a:pt x="0" y="6339840"/>
                  </a:lnTo>
                  <a:lnTo>
                    <a:pt x="0" y="0"/>
                  </a:lnTo>
                  <a:close/>
                </a:path>
              </a:pathLst>
            </a:custGeom>
            <a:solidFill>
              <a:srgbClr val="E88068"/>
            </a:solidFill>
          </p:spPr>
          <p:txBody>
            <a:bodyPr/>
            <a:lstStyle/>
            <a:p>
              <a:endParaRPr lang="en-GB" dirty="0"/>
            </a:p>
          </p:txBody>
        </p:sp>
      </p:grpSp>
      <p:pic>
        <p:nvPicPr>
          <p:cNvPr id="17" name="Picture 17"/>
          <p:cNvPicPr>
            <a:picLocks noChangeAspect="1"/>
          </p:cNvPicPr>
          <p:nvPr/>
        </p:nvPicPr>
        <p:blipFill>
          <a:blip r:embed="rId6"/>
          <a:srcRect/>
          <a:stretch>
            <a:fillRect/>
          </a:stretch>
        </p:blipFill>
        <p:spPr>
          <a:xfrm>
            <a:off x="6492390" y="312265"/>
            <a:ext cx="3069400" cy="1130831"/>
          </a:xfrm>
          <a:prstGeom prst="rect">
            <a:avLst/>
          </a:prstGeom>
        </p:spPr>
      </p:pic>
      <p:sp>
        <p:nvSpPr>
          <p:cNvPr id="24" name="TextBox 23">
            <a:extLst>
              <a:ext uri="{FF2B5EF4-FFF2-40B4-BE49-F238E27FC236}">
                <a16:creationId xmlns:a16="http://schemas.microsoft.com/office/drawing/2014/main" xmlns="" id="{62AABAFC-655F-4288-BC94-E5BDFA8E0F69}"/>
              </a:ext>
            </a:extLst>
          </p:cNvPr>
          <p:cNvSpPr txBox="1"/>
          <p:nvPr/>
        </p:nvSpPr>
        <p:spPr>
          <a:xfrm>
            <a:off x="408940" y="371039"/>
            <a:ext cx="5015771" cy="769441"/>
          </a:xfrm>
          <a:prstGeom prst="rect">
            <a:avLst/>
          </a:prstGeom>
          <a:noFill/>
        </p:spPr>
        <p:txBody>
          <a:bodyPr wrap="square" rtlCol="0">
            <a:spAutoFit/>
          </a:bodyPr>
          <a:lstStyle/>
          <a:p>
            <a:r>
              <a:rPr lang="en-GB" sz="4400" dirty="0"/>
              <a:t>Where are we now?</a:t>
            </a:r>
          </a:p>
        </p:txBody>
      </p:sp>
      <p:sp>
        <p:nvSpPr>
          <p:cNvPr id="25" name="TextBox 24">
            <a:extLst>
              <a:ext uri="{FF2B5EF4-FFF2-40B4-BE49-F238E27FC236}">
                <a16:creationId xmlns:a16="http://schemas.microsoft.com/office/drawing/2014/main" xmlns="" id="{F4D6EB74-8D96-4DD3-9D3C-D84DD4BBF0EA}"/>
              </a:ext>
            </a:extLst>
          </p:cNvPr>
          <p:cNvSpPr txBox="1"/>
          <p:nvPr/>
        </p:nvSpPr>
        <p:spPr>
          <a:xfrm>
            <a:off x="2583335" y="5572037"/>
            <a:ext cx="7726585" cy="1754326"/>
          </a:xfrm>
          <a:prstGeom prst="rect">
            <a:avLst/>
          </a:prstGeom>
          <a:noFill/>
        </p:spPr>
        <p:txBody>
          <a:bodyPr wrap="square" rtlCol="0">
            <a:spAutoFit/>
          </a:bodyPr>
          <a:lstStyle/>
          <a:p>
            <a:r>
              <a:rPr lang="en-GB" dirty="0"/>
              <a:t>2500 queries </a:t>
            </a:r>
          </a:p>
          <a:p>
            <a:r>
              <a:rPr lang="en-GB" dirty="0"/>
              <a:t>750 cases opened</a:t>
            </a:r>
          </a:p>
          <a:p>
            <a:r>
              <a:rPr lang="en-GB" dirty="0"/>
              <a:t>5 new board members</a:t>
            </a:r>
          </a:p>
          <a:p>
            <a:r>
              <a:rPr lang="en-GB" dirty="0"/>
              <a:t>Over £1 million recovered in benefits </a:t>
            </a:r>
          </a:p>
          <a:p>
            <a:r>
              <a:rPr lang="en-GB" dirty="0"/>
              <a:t>Over £300,000 debt managed</a:t>
            </a:r>
          </a:p>
          <a:p>
            <a:r>
              <a:rPr lang="en-GB" dirty="0"/>
              <a:t>2 new full time members of staff</a:t>
            </a:r>
          </a:p>
        </p:txBody>
      </p:sp>
      <p:sp>
        <p:nvSpPr>
          <p:cNvPr id="26" name="TextBox 25">
            <a:extLst>
              <a:ext uri="{FF2B5EF4-FFF2-40B4-BE49-F238E27FC236}">
                <a16:creationId xmlns:a16="http://schemas.microsoft.com/office/drawing/2014/main" xmlns="" id="{16541314-2BE2-431F-B006-7EE82C82B441}"/>
              </a:ext>
            </a:extLst>
          </p:cNvPr>
          <p:cNvSpPr txBox="1"/>
          <p:nvPr/>
        </p:nvSpPr>
        <p:spPr>
          <a:xfrm>
            <a:off x="457200" y="5858532"/>
            <a:ext cx="2063192" cy="369332"/>
          </a:xfrm>
          <a:prstGeom prst="rect">
            <a:avLst/>
          </a:prstGeom>
          <a:noFill/>
        </p:spPr>
        <p:txBody>
          <a:bodyPr wrap="square" rtlCol="0">
            <a:spAutoFit/>
          </a:bodyPr>
          <a:lstStyle/>
          <a:p>
            <a:r>
              <a:rPr lang="en-GB" dirty="0"/>
              <a:t>Year to date…</a:t>
            </a:r>
          </a:p>
        </p:txBody>
      </p:sp>
      <p:pic>
        <p:nvPicPr>
          <p:cNvPr id="9" name="Picture 8">
            <a:extLst>
              <a:ext uri="{FF2B5EF4-FFF2-40B4-BE49-F238E27FC236}">
                <a16:creationId xmlns:a16="http://schemas.microsoft.com/office/drawing/2014/main" xmlns="" id="{323823BF-6395-439C-937D-C448470DA1C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9133" y="1531662"/>
            <a:ext cx="5421876" cy="406877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F8CAC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130450" y="6200628"/>
            <a:ext cx="2467962" cy="913146"/>
          </a:xfrm>
          <a:prstGeom prst="rect">
            <a:avLst/>
          </a:prstGeom>
        </p:spPr>
      </p:pic>
      <p:pic>
        <p:nvPicPr>
          <p:cNvPr id="3" name="Picture 3"/>
          <p:cNvPicPr>
            <a:picLocks noChangeAspect="1"/>
          </p:cNvPicPr>
          <p:nvPr/>
        </p:nvPicPr>
        <p:blipFill>
          <a:blip r:embed="rId3">
            <a:alphaModFix amt="7999"/>
          </a:blip>
          <a:srcRect/>
          <a:stretch>
            <a:fillRect/>
          </a:stretch>
        </p:blipFill>
        <p:spPr>
          <a:xfrm>
            <a:off x="-614365" y="5254819"/>
            <a:ext cx="3083656" cy="3083656"/>
          </a:xfrm>
          <a:prstGeom prst="rect">
            <a:avLst/>
          </a:prstGeom>
        </p:spPr>
      </p:pic>
      <p:pic>
        <p:nvPicPr>
          <p:cNvPr id="4" name="Picture 4"/>
          <p:cNvPicPr>
            <a:picLocks noChangeAspect="1"/>
          </p:cNvPicPr>
          <p:nvPr/>
        </p:nvPicPr>
        <p:blipFill>
          <a:blip r:embed="rId3">
            <a:alphaModFix amt="7999"/>
          </a:blip>
          <a:srcRect/>
          <a:stretch>
            <a:fillRect/>
          </a:stretch>
        </p:blipFill>
        <p:spPr>
          <a:xfrm>
            <a:off x="7571692" y="-732323"/>
            <a:ext cx="3083656" cy="3083656"/>
          </a:xfrm>
          <a:prstGeom prst="rect">
            <a:avLst/>
          </a:prstGeom>
        </p:spPr>
      </p:pic>
      <p:sp>
        <p:nvSpPr>
          <p:cNvPr id="5" name="TextBox 5"/>
          <p:cNvSpPr txBox="1"/>
          <p:nvPr/>
        </p:nvSpPr>
        <p:spPr>
          <a:xfrm>
            <a:off x="229820" y="5925681"/>
            <a:ext cx="6461137" cy="731520"/>
          </a:xfrm>
          <a:prstGeom prst="rect">
            <a:avLst/>
          </a:prstGeom>
        </p:spPr>
        <p:txBody>
          <a:bodyPr lIns="0" tIns="0" rIns="0" bIns="0" rtlCol="0" anchor="t">
            <a:spAutoFit/>
          </a:bodyPr>
          <a:lstStyle/>
          <a:p>
            <a:pPr algn="ctr">
              <a:lnSpc>
                <a:spcPts val="5880"/>
              </a:lnSpc>
              <a:spcBef>
                <a:spcPct val="0"/>
              </a:spcBef>
            </a:pPr>
            <a:r>
              <a:rPr lang="en-US" sz="4200">
                <a:solidFill>
                  <a:srgbClr val="737373"/>
                </a:solidFill>
                <a:latin typeface="Arimo"/>
              </a:rPr>
              <a:t>Impact of Law Centre</a:t>
            </a:r>
          </a:p>
        </p:txBody>
      </p:sp>
      <p:pic>
        <p:nvPicPr>
          <p:cNvPr id="6" name="Picture 6"/>
          <p:cNvPicPr>
            <a:picLocks noChangeAspect="1"/>
          </p:cNvPicPr>
          <p:nvPr/>
        </p:nvPicPr>
        <p:blipFill>
          <a:blip r:embed="rId4"/>
          <a:srcRect/>
          <a:stretch>
            <a:fillRect/>
          </a:stretch>
        </p:blipFill>
        <p:spPr>
          <a:xfrm>
            <a:off x="731520" y="984585"/>
            <a:ext cx="8290560" cy="4758201"/>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FFFFEE"/>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3400935" y="3308751"/>
            <a:ext cx="3782850" cy="3782849"/>
            <a:chOff x="0" y="0"/>
            <a:chExt cx="6350000" cy="6350000"/>
          </a:xfrm>
        </p:grpSpPr>
        <p:sp>
          <p:nvSpPr>
            <p:cNvPr id="3" name="Freeform 3"/>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2779BC">
                <a:alpha val="45882"/>
              </a:srgbClr>
            </a:solidFill>
          </p:spPr>
        </p:sp>
      </p:grpSp>
      <p:pic>
        <p:nvPicPr>
          <p:cNvPr id="4" name="Picture 4"/>
          <p:cNvPicPr>
            <a:picLocks noChangeAspect="1"/>
          </p:cNvPicPr>
          <p:nvPr/>
        </p:nvPicPr>
        <p:blipFill>
          <a:blip r:embed="rId2">
            <a:alphaModFix amt="7999"/>
          </a:blip>
          <a:srcRect/>
          <a:stretch>
            <a:fillRect/>
          </a:stretch>
        </p:blipFill>
        <p:spPr>
          <a:xfrm>
            <a:off x="-810308" y="5287477"/>
            <a:ext cx="3083656" cy="3083656"/>
          </a:xfrm>
          <a:prstGeom prst="rect">
            <a:avLst/>
          </a:prstGeom>
        </p:spPr>
      </p:pic>
      <p:sp>
        <p:nvSpPr>
          <p:cNvPr id="5" name="TextBox 5"/>
          <p:cNvSpPr txBox="1"/>
          <p:nvPr/>
        </p:nvSpPr>
        <p:spPr>
          <a:xfrm>
            <a:off x="371628" y="1980447"/>
            <a:ext cx="2229767" cy="192818"/>
          </a:xfrm>
          <a:prstGeom prst="rect">
            <a:avLst/>
          </a:prstGeom>
        </p:spPr>
        <p:txBody>
          <a:bodyPr lIns="0" tIns="0" rIns="0" bIns="0" rtlCol="0" anchor="t">
            <a:spAutoFit/>
          </a:bodyPr>
          <a:lstStyle/>
          <a:p>
            <a:pPr>
              <a:lnSpc>
                <a:spcPts val="1493"/>
              </a:lnSpc>
            </a:pPr>
            <a:r>
              <a:rPr lang="en-US" sz="1408" i="1">
                <a:solidFill>
                  <a:srgbClr val="FFFFEE"/>
                </a:solidFill>
                <a:latin typeface="Aileron Regular"/>
              </a:rPr>
              <a:t>Business Plan Diagram</a:t>
            </a:r>
          </a:p>
        </p:txBody>
      </p:sp>
      <p:grpSp>
        <p:nvGrpSpPr>
          <p:cNvPr id="6" name="Group 6"/>
          <p:cNvGrpSpPr>
            <a:grpSpLocks noChangeAspect="1"/>
          </p:cNvGrpSpPr>
          <p:nvPr/>
        </p:nvGrpSpPr>
        <p:grpSpPr>
          <a:xfrm>
            <a:off x="2164738" y="1417326"/>
            <a:ext cx="3782849" cy="3782849"/>
            <a:chOff x="0" y="0"/>
            <a:chExt cx="6350000" cy="6350000"/>
          </a:xfrm>
        </p:grpSpPr>
        <p:sp>
          <p:nvSpPr>
            <p:cNvPr id="7" name="Freeform 7"/>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CB6CE6">
                <a:alpha val="42745"/>
              </a:srgbClr>
            </a:solidFill>
          </p:spPr>
        </p:sp>
      </p:grpSp>
      <p:grpSp>
        <p:nvGrpSpPr>
          <p:cNvPr id="8" name="Group 8"/>
          <p:cNvGrpSpPr>
            <a:grpSpLocks noChangeAspect="1"/>
          </p:cNvGrpSpPr>
          <p:nvPr/>
        </p:nvGrpSpPr>
        <p:grpSpPr>
          <a:xfrm>
            <a:off x="4531780" y="1417326"/>
            <a:ext cx="3782850" cy="3782849"/>
            <a:chOff x="0" y="0"/>
            <a:chExt cx="6350000" cy="6350000"/>
          </a:xfrm>
        </p:grpSpPr>
        <p:sp>
          <p:nvSpPr>
            <p:cNvPr id="9" name="Freeform 9"/>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5757">
                <a:alpha val="45882"/>
              </a:srgbClr>
            </a:solidFill>
          </p:spPr>
        </p:sp>
      </p:grpSp>
      <p:grpSp>
        <p:nvGrpSpPr>
          <p:cNvPr id="10" name="Group 10"/>
          <p:cNvGrpSpPr/>
          <p:nvPr/>
        </p:nvGrpSpPr>
        <p:grpSpPr>
          <a:xfrm>
            <a:off x="6180022" y="2116520"/>
            <a:ext cx="1581150" cy="1347770"/>
            <a:chOff x="0" y="0"/>
            <a:chExt cx="2108200" cy="1797026"/>
          </a:xfrm>
        </p:grpSpPr>
        <p:sp>
          <p:nvSpPr>
            <p:cNvPr id="11" name="TextBox 11"/>
            <p:cNvSpPr txBox="1"/>
            <p:nvPr/>
          </p:nvSpPr>
          <p:spPr>
            <a:xfrm>
              <a:off x="0" y="-38100"/>
              <a:ext cx="2108200" cy="276606"/>
            </a:xfrm>
            <a:prstGeom prst="rect">
              <a:avLst/>
            </a:prstGeom>
          </p:spPr>
          <p:txBody>
            <a:bodyPr lIns="0" tIns="0" rIns="0" bIns="0" rtlCol="0" anchor="t">
              <a:spAutoFit/>
            </a:bodyPr>
            <a:lstStyle/>
            <a:p>
              <a:pPr algn="ctr">
                <a:lnSpc>
                  <a:spcPts val="1690"/>
                </a:lnSpc>
              </a:pPr>
              <a:r>
                <a:rPr lang="en-US" sz="1207" b="1">
                  <a:solidFill>
                    <a:srgbClr val="FFFFEE"/>
                  </a:solidFill>
                  <a:latin typeface="Arimo"/>
                </a:rPr>
                <a:t>ADVICE</a:t>
              </a:r>
            </a:p>
          </p:txBody>
        </p:sp>
        <p:sp>
          <p:nvSpPr>
            <p:cNvPr id="12" name="TextBox 12"/>
            <p:cNvSpPr txBox="1"/>
            <p:nvPr/>
          </p:nvSpPr>
          <p:spPr>
            <a:xfrm>
              <a:off x="0" y="366635"/>
              <a:ext cx="2095500" cy="1430391"/>
            </a:xfrm>
            <a:prstGeom prst="rect">
              <a:avLst/>
            </a:prstGeom>
          </p:spPr>
          <p:txBody>
            <a:bodyPr lIns="0" tIns="0" rIns="0" bIns="0" rtlCol="0" anchor="t">
              <a:spAutoFit/>
            </a:bodyPr>
            <a:lstStyle/>
            <a:p>
              <a:pPr algn="ctr">
                <a:lnSpc>
                  <a:spcPts val="1095"/>
                </a:lnSpc>
              </a:pPr>
              <a:r>
                <a:rPr lang="en-US" sz="905">
                  <a:solidFill>
                    <a:srgbClr val="FFFFEE"/>
                  </a:solidFill>
                  <a:latin typeface="Arimo"/>
                </a:rPr>
                <a:t>Welfare Benefits</a:t>
              </a:r>
            </a:p>
            <a:p>
              <a:pPr algn="ctr">
                <a:lnSpc>
                  <a:spcPts val="1095"/>
                </a:lnSpc>
              </a:pPr>
              <a:r>
                <a:rPr lang="en-US" sz="905">
                  <a:solidFill>
                    <a:srgbClr val="FFFFEE"/>
                  </a:solidFill>
                  <a:latin typeface="Arimo"/>
                </a:rPr>
                <a:t>Debt</a:t>
              </a:r>
            </a:p>
            <a:p>
              <a:pPr algn="ctr">
                <a:lnSpc>
                  <a:spcPts val="1095"/>
                </a:lnSpc>
              </a:pPr>
              <a:r>
                <a:rPr lang="en-US" sz="905">
                  <a:solidFill>
                    <a:srgbClr val="FFFFEE"/>
                  </a:solidFill>
                  <a:latin typeface="Arimo"/>
                </a:rPr>
                <a:t>Housing</a:t>
              </a:r>
            </a:p>
            <a:p>
              <a:pPr algn="ctr">
                <a:lnSpc>
                  <a:spcPts val="1095"/>
                </a:lnSpc>
              </a:pPr>
              <a:r>
                <a:rPr lang="en-US" sz="905">
                  <a:solidFill>
                    <a:srgbClr val="FFFFEE"/>
                  </a:solidFill>
                  <a:latin typeface="Arimo"/>
                </a:rPr>
                <a:t>Employment</a:t>
              </a:r>
            </a:p>
            <a:p>
              <a:pPr algn="ctr">
                <a:lnSpc>
                  <a:spcPts val="1095"/>
                </a:lnSpc>
              </a:pPr>
              <a:r>
                <a:rPr lang="en-US" sz="905">
                  <a:solidFill>
                    <a:srgbClr val="FFFFEE"/>
                  </a:solidFill>
                  <a:latin typeface="Arimo"/>
                </a:rPr>
                <a:t>Immigration</a:t>
              </a:r>
            </a:p>
            <a:p>
              <a:pPr algn="ctr">
                <a:lnSpc>
                  <a:spcPts val="1095"/>
                </a:lnSpc>
              </a:pPr>
              <a:r>
                <a:rPr lang="en-US" sz="905">
                  <a:solidFill>
                    <a:srgbClr val="FFFFEE"/>
                  </a:solidFill>
                  <a:latin typeface="Arimo"/>
                </a:rPr>
                <a:t>Community Care</a:t>
              </a:r>
            </a:p>
            <a:p>
              <a:pPr algn="ctr">
                <a:lnSpc>
                  <a:spcPts val="1095"/>
                </a:lnSpc>
              </a:pPr>
              <a:endParaRPr lang="en-US" sz="905">
                <a:solidFill>
                  <a:srgbClr val="FFFFEE"/>
                </a:solidFill>
                <a:latin typeface="Arimo"/>
              </a:endParaRPr>
            </a:p>
            <a:p>
              <a:pPr algn="ctr">
                <a:lnSpc>
                  <a:spcPts val="1095"/>
                </a:lnSpc>
              </a:pPr>
              <a:r>
                <a:rPr lang="en-US" sz="905">
                  <a:solidFill>
                    <a:srgbClr val="FFFFEE"/>
                  </a:solidFill>
                  <a:latin typeface="Arimo"/>
                </a:rPr>
                <a:t>Solicitors - Wills, Family law </a:t>
              </a:r>
            </a:p>
          </p:txBody>
        </p:sp>
      </p:grpSp>
      <p:grpSp>
        <p:nvGrpSpPr>
          <p:cNvPr id="13" name="Group 13"/>
          <p:cNvGrpSpPr/>
          <p:nvPr/>
        </p:nvGrpSpPr>
        <p:grpSpPr>
          <a:xfrm>
            <a:off x="4412412" y="5070709"/>
            <a:ext cx="1581150" cy="2090720"/>
            <a:chOff x="0" y="0"/>
            <a:chExt cx="2108200" cy="2787626"/>
          </a:xfrm>
        </p:grpSpPr>
        <p:sp>
          <p:nvSpPr>
            <p:cNvPr id="14" name="TextBox 14"/>
            <p:cNvSpPr txBox="1"/>
            <p:nvPr/>
          </p:nvSpPr>
          <p:spPr>
            <a:xfrm>
              <a:off x="0" y="-38100"/>
              <a:ext cx="2108200" cy="556006"/>
            </a:xfrm>
            <a:prstGeom prst="rect">
              <a:avLst/>
            </a:prstGeom>
          </p:spPr>
          <p:txBody>
            <a:bodyPr lIns="0" tIns="0" rIns="0" bIns="0" rtlCol="0" anchor="t">
              <a:spAutoFit/>
            </a:bodyPr>
            <a:lstStyle/>
            <a:p>
              <a:pPr algn="ctr">
                <a:lnSpc>
                  <a:spcPts val="1690"/>
                </a:lnSpc>
              </a:pPr>
              <a:r>
                <a:rPr lang="en-US" sz="1207" b="1">
                  <a:solidFill>
                    <a:srgbClr val="FFFFEE"/>
                  </a:solidFill>
                  <a:latin typeface="Arimo"/>
                </a:rPr>
                <a:t>OUTREACH &amp; AFFILIATIONS</a:t>
              </a:r>
            </a:p>
          </p:txBody>
        </p:sp>
        <p:sp>
          <p:nvSpPr>
            <p:cNvPr id="15" name="TextBox 15"/>
            <p:cNvSpPr txBox="1"/>
            <p:nvPr/>
          </p:nvSpPr>
          <p:spPr>
            <a:xfrm>
              <a:off x="0" y="646035"/>
              <a:ext cx="2095500" cy="2141591"/>
            </a:xfrm>
            <a:prstGeom prst="rect">
              <a:avLst/>
            </a:prstGeom>
          </p:spPr>
          <p:txBody>
            <a:bodyPr lIns="0" tIns="0" rIns="0" bIns="0" rtlCol="0" anchor="t">
              <a:spAutoFit/>
            </a:bodyPr>
            <a:lstStyle/>
            <a:p>
              <a:pPr algn="ctr">
                <a:lnSpc>
                  <a:spcPts val="1095"/>
                </a:lnSpc>
              </a:pPr>
              <a:r>
                <a:rPr lang="en-US" sz="905">
                  <a:solidFill>
                    <a:srgbClr val="FFFFEE"/>
                  </a:solidFill>
                  <a:latin typeface="Arimo"/>
                </a:rPr>
                <a:t>Unions </a:t>
              </a:r>
            </a:p>
            <a:p>
              <a:pPr algn="ctr">
                <a:lnSpc>
                  <a:spcPts val="1095"/>
                </a:lnSpc>
              </a:pPr>
              <a:r>
                <a:rPr lang="en-US" sz="905">
                  <a:solidFill>
                    <a:srgbClr val="FFFFEE"/>
                  </a:solidFill>
                  <a:latin typeface="Arimo"/>
                </a:rPr>
                <a:t>MPs</a:t>
              </a:r>
            </a:p>
            <a:p>
              <a:pPr algn="ctr">
                <a:lnSpc>
                  <a:spcPts val="1095"/>
                </a:lnSpc>
              </a:pPr>
              <a:r>
                <a:rPr lang="en-US" sz="905">
                  <a:solidFill>
                    <a:srgbClr val="FFFFEE"/>
                  </a:solidFill>
                  <a:latin typeface="Arimo"/>
                </a:rPr>
                <a:t>GPs</a:t>
              </a:r>
            </a:p>
            <a:p>
              <a:pPr algn="ctr">
                <a:lnSpc>
                  <a:spcPts val="1095"/>
                </a:lnSpc>
              </a:pPr>
              <a:r>
                <a:rPr lang="en-US" sz="905">
                  <a:solidFill>
                    <a:srgbClr val="FFFFEE"/>
                  </a:solidFill>
                  <a:latin typeface="Arimo"/>
                </a:rPr>
                <a:t>Social workers</a:t>
              </a:r>
            </a:p>
            <a:p>
              <a:pPr algn="ctr">
                <a:lnSpc>
                  <a:spcPts val="1095"/>
                </a:lnSpc>
              </a:pPr>
              <a:r>
                <a:rPr lang="en-US" sz="905">
                  <a:solidFill>
                    <a:srgbClr val="FFFFEE"/>
                  </a:solidFill>
                  <a:latin typeface="Arimo"/>
                </a:rPr>
                <a:t>other agencies for joint working</a:t>
              </a:r>
            </a:p>
            <a:p>
              <a:pPr algn="ctr">
                <a:lnSpc>
                  <a:spcPts val="1095"/>
                </a:lnSpc>
              </a:pPr>
              <a:r>
                <a:rPr lang="en-US" sz="905">
                  <a:solidFill>
                    <a:srgbClr val="FFFFEE"/>
                  </a:solidFill>
                  <a:latin typeface="Arimo"/>
                </a:rPr>
                <a:t>Universities</a:t>
              </a:r>
            </a:p>
            <a:p>
              <a:pPr algn="ctr">
                <a:lnSpc>
                  <a:spcPts val="1095"/>
                </a:lnSpc>
              </a:pPr>
              <a:r>
                <a:rPr lang="en-US" sz="905">
                  <a:solidFill>
                    <a:srgbClr val="FFFFEE"/>
                  </a:solidFill>
                  <a:latin typeface="Arimo"/>
                </a:rPr>
                <a:t>Probation Service</a:t>
              </a:r>
            </a:p>
            <a:p>
              <a:pPr algn="ctr">
                <a:lnSpc>
                  <a:spcPts val="1095"/>
                </a:lnSpc>
              </a:pPr>
              <a:r>
                <a:rPr lang="en-US" sz="905">
                  <a:solidFill>
                    <a:srgbClr val="FFFFEE"/>
                  </a:solidFill>
                  <a:latin typeface="Arimo"/>
                </a:rPr>
                <a:t>Local advice agencies such as Inside Connections</a:t>
              </a:r>
            </a:p>
            <a:p>
              <a:pPr algn="ctr">
                <a:lnSpc>
                  <a:spcPts val="1095"/>
                </a:lnSpc>
              </a:pPr>
              <a:endParaRPr lang="en-US" sz="905">
                <a:solidFill>
                  <a:srgbClr val="FFFFEE"/>
                </a:solidFill>
                <a:latin typeface="Arimo"/>
              </a:endParaRPr>
            </a:p>
            <a:p>
              <a:pPr algn="ctr">
                <a:lnSpc>
                  <a:spcPts val="1095"/>
                </a:lnSpc>
              </a:pPr>
              <a:endParaRPr lang="en-US" sz="905">
                <a:solidFill>
                  <a:srgbClr val="FFFFEE"/>
                </a:solidFill>
                <a:latin typeface="Arimo"/>
              </a:endParaRPr>
            </a:p>
          </p:txBody>
        </p:sp>
      </p:grpSp>
      <p:grpSp>
        <p:nvGrpSpPr>
          <p:cNvPr id="16" name="Group 16"/>
          <p:cNvGrpSpPr/>
          <p:nvPr/>
        </p:nvGrpSpPr>
        <p:grpSpPr>
          <a:xfrm>
            <a:off x="2831262" y="2154620"/>
            <a:ext cx="1581150" cy="1585895"/>
            <a:chOff x="0" y="-38100"/>
            <a:chExt cx="2108200" cy="2114525"/>
          </a:xfrm>
        </p:grpSpPr>
        <p:sp>
          <p:nvSpPr>
            <p:cNvPr id="17" name="TextBox 17"/>
            <p:cNvSpPr txBox="1"/>
            <p:nvPr/>
          </p:nvSpPr>
          <p:spPr>
            <a:xfrm>
              <a:off x="0" y="-38100"/>
              <a:ext cx="2108200" cy="556006"/>
            </a:xfrm>
            <a:prstGeom prst="rect">
              <a:avLst/>
            </a:prstGeom>
          </p:spPr>
          <p:txBody>
            <a:bodyPr lIns="0" tIns="0" rIns="0" bIns="0" rtlCol="0" anchor="t">
              <a:spAutoFit/>
            </a:bodyPr>
            <a:lstStyle/>
            <a:p>
              <a:pPr algn="ctr">
                <a:lnSpc>
                  <a:spcPts val="1690"/>
                </a:lnSpc>
              </a:pPr>
              <a:r>
                <a:rPr lang="en-US" sz="1207" b="1">
                  <a:solidFill>
                    <a:srgbClr val="FFFFEE"/>
                  </a:solidFill>
                  <a:latin typeface="Arimo"/>
                </a:rPr>
                <a:t>SOCIAL POLICY &amp; EDUCATION</a:t>
              </a:r>
            </a:p>
          </p:txBody>
        </p:sp>
        <p:sp>
          <p:nvSpPr>
            <p:cNvPr id="18" name="TextBox 18"/>
            <p:cNvSpPr txBox="1"/>
            <p:nvPr/>
          </p:nvSpPr>
          <p:spPr>
            <a:xfrm>
              <a:off x="0" y="646034"/>
              <a:ext cx="2095500" cy="1430391"/>
            </a:xfrm>
            <a:prstGeom prst="rect">
              <a:avLst/>
            </a:prstGeom>
          </p:spPr>
          <p:txBody>
            <a:bodyPr lIns="0" tIns="0" rIns="0" bIns="0" rtlCol="0" anchor="t">
              <a:spAutoFit/>
            </a:bodyPr>
            <a:lstStyle/>
            <a:p>
              <a:pPr algn="ctr">
                <a:lnSpc>
                  <a:spcPts val="1095"/>
                </a:lnSpc>
              </a:pPr>
              <a:r>
                <a:rPr lang="en-US" sz="905" dirty="0">
                  <a:solidFill>
                    <a:srgbClr val="FFFFEE"/>
                  </a:solidFill>
                  <a:latin typeface="Arimo"/>
                </a:rPr>
                <a:t>Social Media</a:t>
              </a:r>
            </a:p>
            <a:p>
              <a:pPr algn="ctr">
                <a:lnSpc>
                  <a:spcPts val="1095"/>
                </a:lnSpc>
              </a:pPr>
              <a:r>
                <a:rPr lang="en-US" sz="905" dirty="0">
                  <a:solidFill>
                    <a:srgbClr val="FFFFEE"/>
                  </a:solidFill>
                  <a:latin typeface="Arimo"/>
                </a:rPr>
                <a:t>Training volunteers, students, trainee solicitors, advice workers, other agencies</a:t>
              </a:r>
            </a:p>
            <a:p>
              <a:pPr algn="ctr">
                <a:lnSpc>
                  <a:spcPts val="1095"/>
                </a:lnSpc>
              </a:pPr>
              <a:r>
                <a:rPr lang="en-US" sz="905" dirty="0">
                  <a:solidFill>
                    <a:srgbClr val="FFFFEE"/>
                  </a:solidFill>
                  <a:latin typeface="Arimo"/>
                </a:rPr>
                <a:t>Networking to demand change</a:t>
              </a:r>
            </a:p>
            <a:p>
              <a:pPr algn="ctr">
                <a:lnSpc>
                  <a:spcPts val="1095"/>
                </a:lnSpc>
              </a:pPr>
              <a:r>
                <a:rPr lang="en-US" sz="905" dirty="0">
                  <a:solidFill>
                    <a:srgbClr val="FFFFEE"/>
                  </a:solidFill>
                  <a:latin typeface="Arimo"/>
                </a:rPr>
                <a:t>Working with other agencies such as CPAG &amp; PLP</a:t>
              </a:r>
            </a:p>
            <a:p>
              <a:pPr algn="ctr">
                <a:lnSpc>
                  <a:spcPts val="1095"/>
                </a:lnSpc>
              </a:pPr>
              <a:endParaRPr lang="en-US" sz="905" dirty="0">
                <a:solidFill>
                  <a:srgbClr val="FFFFEE"/>
                </a:solidFill>
                <a:latin typeface="Arimo"/>
              </a:endParaRPr>
            </a:p>
          </p:txBody>
        </p:sp>
      </p:grpSp>
      <p:grpSp>
        <p:nvGrpSpPr>
          <p:cNvPr id="19" name="Group 19"/>
          <p:cNvGrpSpPr/>
          <p:nvPr/>
        </p:nvGrpSpPr>
        <p:grpSpPr>
          <a:xfrm>
            <a:off x="378148" y="5254948"/>
            <a:ext cx="1514448" cy="65058"/>
            <a:chOff x="0" y="0"/>
            <a:chExt cx="14781802" cy="635000"/>
          </a:xfrm>
        </p:grpSpPr>
        <p:sp>
          <p:nvSpPr>
            <p:cNvPr id="20" name="Freeform 20"/>
            <p:cNvSpPr/>
            <p:nvPr/>
          </p:nvSpPr>
          <p:spPr>
            <a:xfrm>
              <a:off x="0" y="0"/>
              <a:ext cx="14781803" cy="635000"/>
            </a:xfrm>
            <a:custGeom>
              <a:avLst/>
              <a:gdLst/>
              <a:ahLst/>
              <a:cxnLst/>
              <a:rect l="l" t="t" r="r" b="b"/>
              <a:pathLst>
                <a:path w="14781803" h="635000">
                  <a:moveTo>
                    <a:pt x="0" y="0"/>
                  </a:moveTo>
                  <a:lnTo>
                    <a:pt x="14781803" y="0"/>
                  </a:lnTo>
                  <a:lnTo>
                    <a:pt x="14781803" y="635000"/>
                  </a:lnTo>
                  <a:lnTo>
                    <a:pt x="0" y="635000"/>
                  </a:lnTo>
                  <a:close/>
                </a:path>
              </a:pathLst>
            </a:custGeom>
            <a:solidFill>
              <a:srgbClr val="FFFFEE"/>
            </a:solidFill>
          </p:spPr>
        </p:sp>
      </p:grpSp>
      <p:pic>
        <p:nvPicPr>
          <p:cNvPr id="21" name="Picture 21"/>
          <p:cNvPicPr>
            <a:picLocks noChangeAspect="1"/>
          </p:cNvPicPr>
          <p:nvPr/>
        </p:nvPicPr>
        <p:blipFill>
          <a:blip r:embed="rId2">
            <a:alphaModFix amt="7999"/>
          </a:blip>
          <a:srcRect/>
          <a:stretch>
            <a:fillRect/>
          </a:stretch>
        </p:blipFill>
        <p:spPr>
          <a:xfrm>
            <a:off x="7876818" y="-1122259"/>
            <a:ext cx="3083656" cy="3083656"/>
          </a:xfrm>
          <a:prstGeom prst="rect">
            <a:avLst/>
          </a:prstGeom>
        </p:spPr>
      </p:pic>
      <p:pic>
        <p:nvPicPr>
          <p:cNvPr id="22" name="Picture 22"/>
          <p:cNvPicPr>
            <a:picLocks noChangeAspect="1"/>
          </p:cNvPicPr>
          <p:nvPr/>
        </p:nvPicPr>
        <p:blipFill>
          <a:blip r:embed="rId3"/>
          <a:srcRect/>
          <a:stretch>
            <a:fillRect/>
          </a:stretch>
        </p:blipFill>
        <p:spPr>
          <a:xfrm>
            <a:off x="283336" y="169942"/>
            <a:ext cx="4315536" cy="1596748"/>
          </a:xfrm>
          <a:prstGeom prst="rect">
            <a:avLst/>
          </a:prstGeom>
        </p:spPr>
      </p:pic>
      <p:sp>
        <p:nvSpPr>
          <p:cNvPr id="23" name="TextBox 23"/>
          <p:cNvSpPr txBox="1"/>
          <p:nvPr/>
        </p:nvSpPr>
        <p:spPr>
          <a:xfrm>
            <a:off x="4598872" y="3798062"/>
            <a:ext cx="1208230" cy="331851"/>
          </a:xfrm>
          <a:prstGeom prst="rect">
            <a:avLst/>
          </a:prstGeom>
        </p:spPr>
        <p:txBody>
          <a:bodyPr lIns="0" tIns="0" rIns="0" bIns="0" rtlCol="0" anchor="t">
            <a:spAutoFit/>
          </a:bodyPr>
          <a:lstStyle/>
          <a:p>
            <a:pPr algn="ctr">
              <a:lnSpc>
                <a:spcPts val="2459"/>
              </a:lnSpc>
            </a:pPr>
            <a:r>
              <a:rPr lang="en-US" sz="2364" spc="104" dirty="0">
                <a:solidFill>
                  <a:srgbClr val="737373"/>
                </a:solidFill>
                <a:latin typeface="Arimo"/>
              </a:rPr>
              <a:t>VCLIC</a:t>
            </a:r>
          </a:p>
        </p:txBody>
      </p:sp>
      <p:sp>
        <p:nvSpPr>
          <p:cNvPr id="24" name="TextBox 24"/>
          <p:cNvSpPr txBox="1"/>
          <p:nvPr/>
        </p:nvSpPr>
        <p:spPr>
          <a:xfrm>
            <a:off x="3465667" y="2839299"/>
            <a:ext cx="3653385" cy="559435"/>
          </a:xfrm>
          <a:prstGeom prst="rect">
            <a:avLst/>
          </a:prstGeom>
        </p:spPr>
        <p:txBody>
          <a:bodyPr lIns="0" tIns="0" rIns="0" bIns="0" rtlCol="0" anchor="t">
            <a:spAutoFit/>
          </a:bodyPr>
          <a:lstStyle/>
          <a:p>
            <a:pPr algn="ctr">
              <a:lnSpc>
                <a:spcPts val="2239"/>
              </a:lnSpc>
              <a:spcBef>
                <a:spcPct val="0"/>
              </a:spcBef>
            </a:pPr>
            <a:r>
              <a:rPr lang="en-US" sz="1600" dirty="0">
                <a:solidFill>
                  <a:srgbClr val="FFCDBF"/>
                </a:solidFill>
                <a:latin typeface="Arimo"/>
              </a:rPr>
              <a:t>Case studies</a:t>
            </a:r>
          </a:p>
          <a:p>
            <a:pPr algn="ctr">
              <a:lnSpc>
                <a:spcPts val="2240"/>
              </a:lnSpc>
              <a:spcBef>
                <a:spcPct val="0"/>
              </a:spcBef>
            </a:pPr>
            <a:endParaRPr lang="en-US" sz="1600" dirty="0">
              <a:solidFill>
                <a:srgbClr val="FFCDBF"/>
              </a:solidFill>
              <a:latin typeface="Arimo"/>
            </a:endParaRPr>
          </a:p>
        </p:txBody>
      </p:sp>
      <p:sp>
        <p:nvSpPr>
          <p:cNvPr id="25" name="TextBox 25"/>
          <p:cNvSpPr txBox="1"/>
          <p:nvPr/>
        </p:nvSpPr>
        <p:spPr>
          <a:xfrm>
            <a:off x="5728329" y="4235049"/>
            <a:ext cx="1242268" cy="835660"/>
          </a:xfrm>
          <a:prstGeom prst="rect">
            <a:avLst/>
          </a:prstGeom>
        </p:spPr>
        <p:txBody>
          <a:bodyPr lIns="0" tIns="0" rIns="0" bIns="0" rtlCol="0" anchor="t">
            <a:spAutoFit/>
          </a:bodyPr>
          <a:lstStyle/>
          <a:p>
            <a:pPr algn="ctr">
              <a:lnSpc>
                <a:spcPts val="2239"/>
              </a:lnSpc>
              <a:spcBef>
                <a:spcPct val="0"/>
              </a:spcBef>
            </a:pPr>
            <a:r>
              <a:rPr lang="en-US" sz="1600" dirty="0">
                <a:solidFill>
                  <a:srgbClr val="FFCDBF"/>
                </a:solidFill>
                <a:latin typeface="Arimo"/>
              </a:rPr>
              <a:t>Face to Face </a:t>
            </a:r>
          </a:p>
          <a:p>
            <a:pPr algn="ctr">
              <a:lnSpc>
                <a:spcPts val="2239"/>
              </a:lnSpc>
              <a:spcBef>
                <a:spcPct val="0"/>
              </a:spcBef>
            </a:pPr>
            <a:r>
              <a:rPr lang="en-US" sz="1600" dirty="0">
                <a:solidFill>
                  <a:srgbClr val="FFCDBF"/>
                </a:solidFill>
                <a:latin typeface="Arimo"/>
              </a:rPr>
              <a:t>advice</a:t>
            </a:r>
          </a:p>
          <a:p>
            <a:pPr algn="ctr">
              <a:lnSpc>
                <a:spcPts val="2240"/>
              </a:lnSpc>
              <a:spcBef>
                <a:spcPct val="0"/>
              </a:spcBef>
            </a:pPr>
            <a:endParaRPr lang="en-US" sz="1600" dirty="0">
              <a:solidFill>
                <a:srgbClr val="FFCDBF"/>
              </a:solidFill>
              <a:latin typeface="Arimo"/>
            </a:endParaRPr>
          </a:p>
        </p:txBody>
      </p:sp>
      <p:sp>
        <p:nvSpPr>
          <p:cNvPr id="26" name="TextBox 26"/>
          <p:cNvSpPr txBox="1"/>
          <p:nvPr/>
        </p:nvSpPr>
        <p:spPr>
          <a:xfrm>
            <a:off x="3679819" y="4235049"/>
            <a:ext cx="1072902" cy="559435"/>
          </a:xfrm>
          <a:prstGeom prst="rect">
            <a:avLst/>
          </a:prstGeom>
        </p:spPr>
        <p:txBody>
          <a:bodyPr lIns="0" tIns="0" rIns="0" bIns="0" rtlCol="0" anchor="t">
            <a:spAutoFit/>
          </a:bodyPr>
          <a:lstStyle/>
          <a:p>
            <a:pPr algn="ctr">
              <a:lnSpc>
                <a:spcPts val="2239"/>
              </a:lnSpc>
              <a:spcBef>
                <a:spcPct val="0"/>
              </a:spcBef>
            </a:pPr>
            <a:r>
              <a:rPr lang="en-US" sz="1600">
                <a:solidFill>
                  <a:srgbClr val="FFCDBF"/>
                </a:solidFill>
                <a:latin typeface="Arimo"/>
              </a:rPr>
              <a:t>Tools, Apps</a:t>
            </a:r>
          </a:p>
          <a:p>
            <a:pPr algn="ctr">
              <a:lnSpc>
                <a:spcPts val="2240"/>
              </a:lnSpc>
              <a:spcBef>
                <a:spcPct val="0"/>
              </a:spcBef>
            </a:pPr>
            <a:endParaRPr lang="en-US" sz="1600">
              <a:solidFill>
                <a:srgbClr val="FFCDBF"/>
              </a:solidFill>
              <a:latin typeface="Arim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2917C"/>
        </a:solidFill>
        <a:effectLst/>
      </p:bgPr>
    </p:bg>
    <p:spTree>
      <p:nvGrpSpPr>
        <p:cNvPr id="1" name=""/>
        <p:cNvGrpSpPr/>
        <p:nvPr/>
      </p:nvGrpSpPr>
      <p:grpSpPr>
        <a:xfrm>
          <a:off x="0" y="0"/>
          <a:ext cx="0" cy="0"/>
          <a:chOff x="0" y="0"/>
          <a:chExt cx="0" cy="0"/>
        </a:xfrm>
      </p:grpSpPr>
      <p:grpSp>
        <p:nvGrpSpPr>
          <p:cNvPr id="2" name="Group 2"/>
          <p:cNvGrpSpPr/>
          <p:nvPr/>
        </p:nvGrpSpPr>
        <p:grpSpPr>
          <a:xfrm>
            <a:off x="507195" y="433987"/>
            <a:ext cx="5756523" cy="1635741"/>
            <a:chOff x="0" y="0"/>
            <a:chExt cx="7675364" cy="2180988"/>
          </a:xfrm>
        </p:grpSpPr>
        <p:sp>
          <p:nvSpPr>
            <p:cNvPr id="3" name="TextBox 3"/>
            <p:cNvSpPr txBox="1"/>
            <p:nvPr/>
          </p:nvSpPr>
          <p:spPr>
            <a:xfrm>
              <a:off x="0" y="0"/>
              <a:ext cx="7675364" cy="1219200"/>
            </a:xfrm>
            <a:prstGeom prst="rect">
              <a:avLst/>
            </a:prstGeom>
          </p:spPr>
          <p:txBody>
            <a:bodyPr lIns="0" tIns="0" rIns="0" bIns="0" rtlCol="0" anchor="t">
              <a:spAutoFit/>
            </a:bodyPr>
            <a:lstStyle/>
            <a:p>
              <a:pPr algn="l">
                <a:lnSpc>
                  <a:spcPts val="6900"/>
                </a:lnSpc>
              </a:pPr>
              <a:r>
                <a:rPr lang="en-US" sz="6000" b="1" spc="420" dirty="0">
                  <a:solidFill>
                    <a:srgbClr val="737373"/>
                  </a:solidFill>
                  <a:latin typeface="Arimo"/>
                </a:rPr>
                <a:t>CASE STUDY </a:t>
              </a:r>
            </a:p>
          </p:txBody>
        </p:sp>
        <p:sp>
          <p:nvSpPr>
            <p:cNvPr id="4" name="TextBox 4"/>
            <p:cNvSpPr txBox="1"/>
            <p:nvPr/>
          </p:nvSpPr>
          <p:spPr>
            <a:xfrm>
              <a:off x="0" y="1342788"/>
              <a:ext cx="7087870" cy="838200"/>
            </a:xfrm>
            <a:prstGeom prst="rect">
              <a:avLst/>
            </a:prstGeom>
          </p:spPr>
          <p:txBody>
            <a:bodyPr lIns="0" tIns="0" rIns="0" bIns="0" rtlCol="0" anchor="t">
              <a:spAutoFit/>
            </a:bodyPr>
            <a:lstStyle/>
            <a:p>
              <a:pPr algn="l">
                <a:lnSpc>
                  <a:spcPts val="5220"/>
                </a:lnSpc>
              </a:pPr>
              <a:endParaRPr/>
            </a:p>
          </p:txBody>
        </p:sp>
      </p:grpSp>
      <p:sp>
        <p:nvSpPr>
          <p:cNvPr id="5" name="TextBox 5"/>
          <p:cNvSpPr txBox="1"/>
          <p:nvPr/>
        </p:nvSpPr>
        <p:spPr>
          <a:xfrm>
            <a:off x="365724" y="1587183"/>
            <a:ext cx="9065695" cy="4702810"/>
          </a:xfrm>
          <a:prstGeom prst="rect">
            <a:avLst/>
          </a:prstGeom>
        </p:spPr>
        <p:txBody>
          <a:bodyPr lIns="0" tIns="0" rIns="0" bIns="0" rtlCol="0" anchor="t">
            <a:spAutoFit/>
          </a:bodyPr>
          <a:lstStyle/>
          <a:p>
            <a:pPr algn="ctr">
              <a:lnSpc>
                <a:spcPts val="2239"/>
              </a:lnSpc>
              <a:spcBef>
                <a:spcPct val="0"/>
              </a:spcBef>
            </a:pPr>
            <a:r>
              <a:rPr lang="en-US" sz="1600">
                <a:solidFill>
                  <a:srgbClr val="000000"/>
                </a:solidFill>
                <a:latin typeface="Arimo"/>
              </a:rPr>
              <a:t>Mr F suffers with widespread arthritis and anxiety and depression.</a:t>
            </a:r>
          </a:p>
          <a:p>
            <a:pPr algn="ctr">
              <a:lnSpc>
                <a:spcPts val="2239"/>
              </a:lnSpc>
              <a:spcBef>
                <a:spcPct val="0"/>
              </a:spcBef>
            </a:pPr>
            <a:r>
              <a:rPr lang="en-US" sz="1600">
                <a:solidFill>
                  <a:srgbClr val="000000"/>
                </a:solidFill>
                <a:latin typeface="Arimo"/>
              </a:rPr>
              <a:t> He was found fit for work by the DWP and his benefit was stopped.</a:t>
            </a:r>
          </a:p>
          <a:p>
            <a:pPr algn="ctr">
              <a:lnSpc>
                <a:spcPts val="2239"/>
              </a:lnSpc>
              <a:spcBef>
                <a:spcPct val="0"/>
              </a:spcBef>
            </a:pPr>
            <a:r>
              <a:rPr lang="en-US" sz="1600">
                <a:solidFill>
                  <a:srgbClr val="000000"/>
                </a:solidFill>
                <a:latin typeface="Arimo"/>
              </a:rPr>
              <a:t> His claim for</a:t>
            </a:r>
            <a:r>
              <a:rPr lang="en-US" sz="1599">
                <a:solidFill>
                  <a:srgbClr val="000000"/>
                </a:solidFill>
                <a:latin typeface="Arimo"/>
              </a:rPr>
              <a:t> </a:t>
            </a:r>
            <a:r>
              <a:rPr lang="en-US" sz="1600">
                <a:solidFill>
                  <a:srgbClr val="000000"/>
                </a:solidFill>
                <a:latin typeface="Arimo"/>
              </a:rPr>
              <a:t>Personal Independence Payment was also refused.</a:t>
            </a:r>
          </a:p>
          <a:p>
            <a:pPr algn="ctr">
              <a:lnSpc>
                <a:spcPts val="2239"/>
              </a:lnSpc>
              <a:spcBef>
                <a:spcPct val="0"/>
              </a:spcBef>
            </a:pPr>
            <a:endParaRPr lang="en-US" sz="1600">
              <a:solidFill>
                <a:srgbClr val="000000"/>
              </a:solidFill>
              <a:latin typeface="Arimo"/>
            </a:endParaRPr>
          </a:p>
          <a:p>
            <a:pPr algn="ctr">
              <a:lnSpc>
                <a:spcPts val="2239"/>
              </a:lnSpc>
              <a:spcBef>
                <a:spcPct val="0"/>
              </a:spcBef>
            </a:pPr>
            <a:r>
              <a:rPr lang="en-US" sz="1600">
                <a:solidFill>
                  <a:srgbClr val="000000"/>
                </a:solidFill>
                <a:latin typeface="Arimo"/>
              </a:rPr>
              <a:t>The Law Centre helped him to</a:t>
            </a:r>
            <a:r>
              <a:rPr lang="en-US" sz="1599">
                <a:solidFill>
                  <a:srgbClr val="000000"/>
                </a:solidFill>
                <a:latin typeface="Arimo"/>
              </a:rPr>
              <a:t> </a:t>
            </a:r>
            <a:r>
              <a:rPr lang="en-US" sz="1600">
                <a:solidFill>
                  <a:srgbClr val="000000"/>
                </a:solidFill>
                <a:latin typeface="Arimo"/>
              </a:rPr>
              <a:t>appeal both decisions and represented at the two separate hearings during 2018.</a:t>
            </a:r>
          </a:p>
          <a:p>
            <a:pPr algn="ctr">
              <a:lnSpc>
                <a:spcPts val="2239"/>
              </a:lnSpc>
              <a:spcBef>
                <a:spcPct val="0"/>
              </a:spcBef>
            </a:pPr>
            <a:endParaRPr lang="en-US" sz="1600">
              <a:solidFill>
                <a:srgbClr val="000000"/>
              </a:solidFill>
              <a:latin typeface="Arimo"/>
            </a:endParaRPr>
          </a:p>
          <a:p>
            <a:pPr algn="ctr">
              <a:lnSpc>
                <a:spcPts val="2239"/>
              </a:lnSpc>
              <a:spcBef>
                <a:spcPct val="0"/>
              </a:spcBef>
            </a:pPr>
            <a:r>
              <a:rPr lang="en-US" sz="1600">
                <a:solidFill>
                  <a:srgbClr val="000000"/>
                </a:solidFill>
                <a:latin typeface="Arimo"/>
              </a:rPr>
              <a:t>The first tribunal accepted that he was not fit for work as his ability to walk</a:t>
            </a:r>
            <a:r>
              <a:rPr lang="en-US" sz="1599">
                <a:solidFill>
                  <a:srgbClr val="000000"/>
                </a:solidFill>
                <a:latin typeface="Arimo"/>
              </a:rPr>
              <a:t> </a:t>
            </a:r>
            <a:r>
              <a:rPr lang="en-US" sz="1600">
                <a:solidFill>
                  <a:srgbClr val="000000"/>
                </a:solidFill>
                <a:latin typeface="Arimo"/>
              </a:rPr>
              <a:t>was so restricted that he was placed in the support group for Employment and Support</a:t>
            </a:r>
            <a:r>
              <a:rPr lang="en-US" sz="1599">
                <a:solidFill>
                  <a:srgbClr val="000000"/>
                </a:solidFill>
                <a:latin typeface="Arimo"/>
              </a:rPr>
              <a:t> </a:t>
            </a:r>
            <a:r>
              <a:rPr lang="en-US" sz="1600">
                <a:solidFill>
                  <a:srgbClr val="000000"/>
                </a:solidFill>
                <a:latin typeface="Arimo"/>
              </a:rPr>
              <a:t>Allowance.</a:t>
            </a:r>
          </a:p>
          <a:p>
            <a:pPr algn="ctr">
              <a:lnSpc>
                <a:spcPts val="2239"/>
              </a:lnSpc>
              <a:spcBef>
                <a:spcPct val="0"/>
              </a:spcBef>
            </a:pPr>
            <a:endParaRPr lang="en-US" sz="1600">
              <a:solidFill>
                <a:srgbClr val="000000"/>
              </a:solidFill>
              <a:latin typeface="Arimo"/>
            </a:endParaRPr>
          </a:p>
          <a:p>
            <a:pPr algn="ctr">
              <a:lnSpc>
                <a:spcPts val="2239"/>
              </a:lnSpc>
              <a:spcBef>
                <a:spcPct val="0"/>
              </a:spcBef>
            </a:pPr>
            <a:r>
              <a:rPr lang="en-US" sz="1600">
                <a:solidFill>
                  <a:srgbClr val="000000"/>
                </a:solidFill>
                <a:latin typeface="Arimo"/>
              </a:rPr>
              <a:t> The second tribunal concluded that as a result of his physical and</a:t>
            </a:r>
            <a:r>
              <a:rPr lang="en-US" sz="1599">
                <a:solidFill>
                  <a:srgbClr val="000000"/>
                </a:solidFill>
                <a:latin typeface="Arimo"/>
              </a:rPr>
              <a:t> </a:t>
            </a:r>
            <a:r>
              <a:rPr lang="en-US" sz="1600">
                <a:solidFill>
                  <a:srgbClr val="000000"/>
                </a:solidFill>
                <a:latin typeface="Arimo"/>
              </a:rPr>
              <a:t>mental health disabilities he qualified for an award of both the daily living</a:t>
            </a:r>
            <a:r>
              <a:rPr lang="en-US" sz="1599">
                <a:solidFill>
                  <a:srgbClr val="000000"/>
                </a:solidFill>
                <a:latin typeface="Arimo"/>
              </a:rPr>
              <a:t> </a:t>
            </a:r>
            <a:r>
              <a:rPr lang="en-US" sz="1600">
                <a:solidFill>
                  <a:srgbClr val="000000"/>
                </a:solidFill>
                <a:latin typeface="Arimo"/>
              </a:rPr>
              <a:t>and mobility components of PIP. As a result of the award of the daily living</a:t>
            </a:r>
            <a:r>
              <a:rPr lang="en-US" sz="1599">
                <a:solidFill>
                  <a:srgbClr val="000000"/>
                </a:solidFill>
                <a:latin typeface="Arimo"/>
              </a:rPr>
              <a:t> </a:t>
            </a:r>
            <a:r>
              <a:rPr lang="en-US" sz="1600">
                <a:solidFill>
                  <a:srgbClr val="000000"/>
                </a:solidFill>
                <a:latin typeface="Arimo"/>
              </a:rPr>
              <a:t>component Mr. Frost also became entitled to additional ESA known as the severe</a:t>
            </a:r>
            <a:r>
              <a:rPr lang="en-US" sz="1599">
                <a:solidFill>
                  <a:srgbClr val="000000"/>
                </a:solidFill>
                <a:latin typeface="Arimo"/>
              </a:rPr>
              <a:t> </a:t>
            </a:r>
            <a:r>
              <a:rPr lang="en-US" sz="1600">
                <a:solidFill>
                  <a:srgbClr val="000000"/>
                </a:solidFill>
                <a:latin typeface="Arimo"/>
              </a:rPr>
              <a:t>disability premium. </a:t>
            </a:r>
          </a:p>
          <a:p>
            <a:pPr algn="ctr">
              <a:lnSpc>
                <a:spcPts val="2239"/>
              </a:lnSpc>
              <a:spcBef>
                <a:spcPct val="0"/>
              </a:spcBef>
            </a:pPr>
            <a:endParaRPr lang="en-US" sz="1600">
              <a:solidFill>
                <a:srgbClr val="000000"/>
              </a:solidFill>
              <a:latin typeface="Arimo"/>
            </a:endParaRPr>
          </a:p>
          <a:p>
            <a:pPr algn="ctr">
              <a:lnSpc>
                <a:spcPts val="2240"/>
              </a:lnSpc>
              <a:spcBef>
                <a:spcPct val="0"/>
              </a:spcBef>
            </a:pPr>
            <a:r>
              <a:rPr lang="en-US" sz="1600">
                <a:solidFill>
                  <a:srgbClr val="000000"/>
                </a:solidFill>
                <a:latin typeface="Arimo"/>
              </a:rPr>
              <a:t>As a result of these tribunal decisions Mr. F became entitled to additional benefit totalling in excess of £230 per week, thus</a:t>
            </a:r>
            <a:r>
              <a:rPr lang="en-US" sz="1599">
                <a:solidFill>
                  <a:srgbClr val="000000"/>
                </a:solidFill>
                <a:latin typeface="Arimo"/>
              </a:rPr>
              <a:t> </a:t>
            </a:r>
            <a:r>
              <a:rPr lang="en-US" sz="1600">
                <a:solidFill>
                  <a:srgbClr val="000000"/>
                </a:solidFill>
                <a:latin typeface="Arimo"/>
              </a:rPr>
              <a:t>increasing his benefit entitlement by over 400%.</a:t>
            </a:r>
          </a:p>
        </p:txBody>
      </p:sp>
      <p:pic>
        <p:nvPicPr>
          <p:cNvPr id="6" name="Picture 6"/>
          <p:cNvPicPr>
            <a:picLocks noChangeAspect="1"/>
          </p:cNvPicPr>
          <p:nvPr/>
        </p:nvPicPr>
        <p:blipFill>
          <a:blip r:embed="rId2">
            <a:alphaModFix amt="7999"/>
          </a:blip>
          <a:srcRect/>
          <a:stretch>
            <a:fillRect/>
          </a:stretch>
        </p:blipFill>
        <p:spPr>
          <a:xfrm>
            <a:off x="-810308" y="5287477"/>
            <a:ext cx="3083656" cy="3083656"/>
          </a:xfrm>
          <a:prstGeom prst="rect">
            <a:avLst/>
          </a:prstGeom>
        </p:spPr>
      </p:pic>
      <p:pic>
        <p:nvPicPr>
          <p:cNvPr id="7" name="Picture 7"/>
          <p:cNvPicPr>
            <a:picLocks noChangeAspect="1"/>
          </p:cNvPicPr>
          <p:nvPr/>
        </p:nvPicPr>
        <p:blipFill>
          <a:blip r:embed="rId2">
            <a:alphaModFix amt="7999"/>
          </a:blip>
          <a:srcRect/>
          <a:stretch>
            <a:fillRect/>
          </a:stretch>
        </p:blipFill>
        <p:spPr>
          <a:xfrm>
            <a:off x="-1262065" y="6054919"/>
            <a:ext cx="3083656" cy="308365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8FA8D3"/>
        </a:solidFill>
        <a:effectLst/>
      </p:bgPr>
    </p:bg>
    <p:spTree>
      <p:nvGrpSpPr>
        <p:cNvPr id="1" name=""/>
        <p:cNvGrpSpPr/>
        <p:nvPr/>
      </p:nvGrpSpPr>
      <p:grpSpPr>
        <a:xfrm>
          <a:off x="0" y="0"/>
          <a:ext cx="0" cy="0"/>
          <a:chOff x="0" y="0"/>
          <a:chExt cx="0" cy="0"/>
        </a:xfrm>
      </p:grpSpPr>
      <p:grpSp>
        <p:nvGrpSpPr>
          <p:cNvPr id="2" name="Group 2"/>
          <p:cNvGrpSpPr/>
          <p:nvPr/>
        </p:nvGrpSpPr>
        <p:grpSpPr>
          <a:xfrm>
            <a:off x="387453" y="433987"/>
            <a:ext cx="5756523" cy="1635741"/>
            <a:chOff x="0" y="0"/>
            <a:chExt cx="7675364" cy="2180988"/>
          </a:xfrm>
        </p:grpSpPr>
        <p:sp>
          <p:nvSpPr>
            <p:cNvPr id="3" name="TextBox 3"/>
            <p:cNvSpPr txBox="1"/>
            <p:nvPr/>
          </p:nvSpPr>
          <p:spPr>
            <a:xfrm>
              <a:off x="0" y="0"/>
              <a:ext cx="7675364" cy="1219200"/>
            </a:xfrm>
            <a:prstGeom prst="rect">
              <a:avLst/>
            </a:prstGeom>
          </p:spPr>
          <p:txBody>
            <a:bodyPr lIns="0" tIns="0" rIns="0" bIns="0" rtlCol="0" anchor="t">
              <a:spAutoFit/>
            </a:bodyPr>
            <a:lstStyle/>
            <a:p>
              <a:pPr algn="l">
                <a:lnSpc>
                  <a:spcPts val="6900"/>
                </a:lnSpc>
              </a:pPr>
              <a:r>
                <a:rPr lang="en-US" sz="6000" b="1" spc="420">
                  <a:solidFill>
                    <a:srgbClr val="737373"/>
                  </a:solidFill>
                  <a:latin typeface="Arimo"/>
                </a:rPr>
                <a:t>CASE STUDY</a:t>
              </a:r>
            </a:p>
          </p:txBody>
        </p:sp>
        <p:sp>
          <p:nvSpPr>
            <p:cNvPr id="4" name="TextBox 4"/>
            <p:cNvSpPr txBox="1"/>
            <p:nvPr/>
          </p:nvSpPr>
          <p:spPr>
            <a:xfrm>
              <a:off x="0" y="1342788"/>
              <a:ext cx="7087870" cy="838200"/>
            </a:xfrm>
            <a:prstGeom prst="rect">
              <a:avLst/>
            </a:prstGeom>
          </p:spPr>
          <p:txBody>
            <a:bodyPr lIns="0" tIns="0" rIns="0" bIns="0" rtlCol="0" anchor="t">
              <a:spAutoFit/>
            </a:bodyPr>
            <a:lstStyle/>
            <a:p>
              <a:pPr algn="l">
                <a:lnSpc>
                  <a:spcPts val="5220"/>
                </a:lnSpc>
              </a:pPr>
              <a:endParaRPr/>
            </a:p>
          </p:txBody>
        </p:sp>
      </p:grpSp>
      <p:pic>
        <p:nvPicPr>
          <p:cNvPr id="5" name="Picture 5"/>
          <p:cNvPicPr>
            <a:picLocks noChangeAspect="1"/>
          </p:cNvPicPr>
          <p:nvPr/>
        </p:nvPicPr>
        <p:blipFill>
          <a:blip r:embed="rId2">
            <a:alphaModFix amt="7999"/>
          </a:blip>
          <a:srcRect/>
          <a:stretch>
            <a:fillRect/>
          </a:stretch>
        </p:blipFill>
        <p:spPr>
          <a:xfrm>
            <a:off x="7582578" y="-812665"/>
            <a:ext cx="3083656" cy="3083656"/>
          </a:xfrm>
          <a:prstGeom prst="rect">
            <a:avLst/>
          </a:prstGeom>
        </p:spPr>
      </p:pic>
      <p:pic>
        <p:nvPicPr>
          <p:cNvPr id="6" name="Picture 6"/>
          <p:cNvPicPr>
            <a:picLocks noChangeAspect="1"/>
          </p:cNvPicPr>
          <p:nvPr/>
        </p:nvPicPr>
        <p:blipFill>
          <a:blip r:embed="rId2">
            <a:alphaModFix amt="7999"/>
          </a:blip>
          <a:srcRect/>
          <a:stretch>
            <a:fillRect/>
          </a:stretch>
        </p:blipFill>
        <p:spPr>
          <a:xfrm>
            <a:off x="8295592" y="-1541828"/>
            <a:ext cx="3083656" cy="3083656"/>
          </a:xfrm>
          <a:prstGeom prst="rect">
            <a:avLst/>
          </a:prstGeom>
        </p:spPr>
      </p:pic>
      <p:sp>
        <p:nvSpPr>
          <p:cNvPr id="7" name="TextBox 7"/>
          <p:cNvSpPr txBox="1"/>
          <p:nvPr/>
        </p:nvSpPr>
        <p:spPr>
          <a:xfrm>
            <a:off x="100149" y="1494203"/>
            <a:ext cx="9553303" cy="5174615"/>
          </a:xfrm>
          <a:prstGeom prst="rect">
            <a:avLst/>
          </a:prstGeom>
        </p:spPr>
        <p:txBody>
          <a:bodyPr lIns="0" tIns="0" rIns="0" bIns="0" rtlCol="0" anchor="t">
            <a:spAutoFit/>
          </a:bodyPr>
          <a:lstStyle/>
          <a:p>
            <a:pPr algn="ctr">
              <a:lnSpc>
                <a:spcPts val="1959"/>
              </a:lnSpc>
              <a:spcBef>
                <a:spcPct val="0"/>
              </a:spcBef>
            </a:pPr>
            <a:r>
              <a:rPr lang="en-US" sz="1400">
                <a:solidFill>
                  <a:srgbClr val="000000"/>
                </a:solidFill>
                <a:latin typeface="Arimo"/>
              </a:rPr>
              <a:t>Mr X was awarded 0 points for the daily living component and 0</a:t>
            </a:r>
          </a:p>
          <a:p>
            <a:pPr algn="ctr">
              <a:lnSpc>
                <a:spcPts val="1959"/>
              </a:lnSpc>
              <a:spcBef>
                <a:spcPct val="0"/>
              </a:spcBef>
            </a:pPr>
            <a:r>
              <a:rPr lang="en-US" sz="1400">
                <a:solidFill>
                  <a:srgbClr val="000000"/>
                </a:solidFill>
                <a:latin typeface="Arimo"/>
              </a:rPr>
              <a:t>points for the mobility component.They had previously been in receipt of</a:t>
            </a:r>
          </a:p>
          <a:p>
            <a:pPr algn="ctr">
              <a:lnSpc>
                <a:spcPts val="1959"/>
              </a:lnSpc>
              <a:spcBef>
                <a:spcPct val="0"/>
              </a:spcBef>
            </a:pPr>
            <a:r>
              <a:rPr lang="en-US" sz="1400">
                <a:solidFill>
                  <a:srgbClr val="000000"/>
                </a:solidFill>
                <a:latin typeface="Arimo"/>
              </a:rPr>
              <a:t>high rate Disability Living Allowance for the mobility component, no care</a:t>
            </a:r>
          </a:p>
          <a:p>
            <a:pPr algn="ctr">
              <a:lnSpc>
                <a:spcPts val="1959"/>
              </a:lnSpc>
              <a:spcBef>
                <a:spcPct val="0"/>
              </a:spcBef>
            </a:pPr>
            <a:r>
              <a:rPr lang="en-US" sz="1400">
                <a:solidFill>
                  <a:srgbClr val="000000"/>
                </a:solidFill>
                <a:latin typeface="Arimo"/>
              </a:rPr>
              <a:t>component.  The client is aged 70.</a:t>
            </a:r>
          </a:p>
          <a:p>
            <a:pPr algn="ctr">
              <a:lnSpc>
                <a:spcPts val="1959"/>
              </a:lnSpc>
              <a:spcBef>
                <a:spcPct val="0"/>
              </a:spcBef>
            </a:pPr>
            <a:endParaRPr lang="en-US" sz="1400">
              <a:solidFill>
                <a:srgbClr val="000000"/>
              </a:solidFill>
              <a:latin typeface="Arimo"/>
            </a:endParaRPr>
          </a:p>
          <a:p>
            <a:pPr algn="ctr">
              <a:lnSpc>
                <a:spcPts val="1959"/>
              </a:lnSpc>
              <a:spcBef>
                <a:spcPct val="0"/>
              </a:spcBef>
            </a:pPr>
            <a:r>
              <a:rPr lang="en-US" sz="1400">
                <a:solidFill>
                  <a:srgbClr val="000000"/>
                </a:solidFill>
                <a:latin typeface="Arimo"/>
              </a:rPr>
              <a:t>Client suffers with ischemic heart disease, osteoporosis, gout, diabetes, peripheral vascular disease, shadowed and  blurred vision in left eye condition, anxiety, depression, memory problems, pernicious anemia. </a:t>
            </a:r>
          </a:p>
          <a:p>
            <a:pPr algn="ctr">
              <a:lnSpc>
                <a:spcPts val="1959"/>
              </a:lnSpc>
              <a:spcBef>
                <a:spcPct val="0"/>
              </a:spcBef>
            </a:pPr>
            <a:endParaRPr lang="en-US" sz="1400">
              <a:solidFill>
                <a:srgbClr val="000000"/>
              </a:solidFill>
              <a:latin typeface="Arimo"/>
            </a:endParaRPr>
          </a:p>
          <a:p>
            <a:pPr algn="ctr">
              <a:lnSpc>
                <a:spcPts val="1959"/>
              </a:lnSpc>
              <a:spcBef>
                <a:spcPct val="0"/>
              </a:spcBef>
            </a:pPr>
            <a:r>
              <a:rPr lang="en-US" sz="1400">
                <a:solidFill>
                  <a:srgbClr val="000000"/>
                </a:solidFill>
                <a:latin typeface="Arimo"/>
              </a:rPr>
              <a:t>Tribunal took place on Monday 19th August 2019.</a:t>
            </a:r>
          </a:p>
          <a:p>
            <a:pPr algn="ctr">
              <a:lnSpc>
                <a:spcPts val="1959"/>
              </a:lnSpc>
              <a:spcBef>
                <a:spcPct val="0"/>
              </a:spcBef>
            </a:pPr>
            <a:endParaRPr lang="en-US" sz="1400">
              <a:solidFill>
                <a:srgbClr val="000000"/>
              </a:solidFill>
              <a:latin typeface="Arimo"/>
            </a:endParaRPr>
          </a:p>
          <a:p>
            <a:pPr algn="ctr">
              <a:lnSpc>
                <a:spcPts val="1959"/>
              </a:lnSpc>
              <a:spcBef>
                <a:spcPct val="0"/>
              </a:spcBef>
            </a:pPr>
            <a:r>
              <a:rPr lang="en-US" sz="1400">
                <a:solidFill>
                  <a:srgbClr val="000000"/>
                </a:solidFill>
                <a:latin typeface="Arimo"/>
              </a:rPr>
              <a:t>The appeal was allowed, enhanced for both components of daily living and mobility as from 8th February 2018. The decision notice states it was inappropriate to fix a term.</a:t>
            </a:r>
          </a:p>
          <a:p>
            <a:pPr algn="ctr">
              <a:lnSpc>
                <a:spcPts val="1959"/>
              </a:lnSpc>
              <a:spcBef>
                <a:spcPct val="0"/>
              </a:spcBef>
            </a:pPr>
            <a:endParaRPr lang="en-US" sz="1400">
              <a:solidFill>
                <a:srgbClr val="000000"/>
              </a:solidFill>
              <a:latin typeface="Arimo"/>
            </a:endParaRPr>
          </a:p>
          <a:p>
            <a:pPr algn="ctr">
              <a:lnSpc>
                <a:spcPts val="1959"/>
              </a:lnSpc>
              <a:spcBef>
                <a:spcPct val="0"/>
              </a:spcBef>
            </a:pPr>
            <a:r>
              <a:rPr lang="en-US" sz="1400">
                <a:solidFill>
                  <a:srgbClr val="000000"/>
                </a:solidFill>
                <a:latin typeface="Arimo"/>
              </a:rPr>
              <a:t>He is also in receipt of Guaranteed Pension Credit, lives alone, no one claims Carer’s Allowance for him, he will be able to have severe disability addition added to his award on this including backdate.</a:t>
            </a:r>
          </a:p>
          <a:p>
            <a:pPr algn="ctr">
              <a:lnSpc>
                <a:spcPts val="1959"/>
              </a:lnSpc>
              <a:spcBef>
                <a:spcPct val="0"/>
              </a:spcBef>
            </a:pPr>
            <a:endParaRPr lang="en-US" sz="1400">
              <a:solidFill>
                <a:srgbClr val="000000"/>
              </a:solidFill>
              <a:latin typeface="Arimo"/>
            </a:endParaRPr>
          </a:p>
          <a:p>
            <a:pPr algn="ctr">
              <a:lnSpc>
                <a:spcPts val="1959"/>
              </a:lnSpc>
              <a:spcBef>
                <a:spcPct val="0"/>
              </a:spcBef>
            </a:pPr>
            <a:r>
              <a:rPr lang="en-US" sz="1400">
                <a:solidFill>
                  <a:srgbClr val="000000"/>
                </a:solidFill>
                <a:latin typeface="Arimo"/>
              </a:rPr>
              <a:t>The client’s weekly financial gain is £214.70 weekly, estimated backpay of £16,961.30.</a:t>
            </a:r>
          </a:p>
          <a:p>
            <a:pPr algn="ctr">
              <a:lnSpc>
                <a:spcPts val="1959"/>
              </a:lnSpc>
              <a:spcBef>
                <a:spcPct val="0"/>
              </a:spcBef>
            </a:pPr>
            <a:endParaRPr lang="en-US" sz="1400">
              <a:solidFill>
                <a:srgbClr val="000000"/>
              </a:solidFill>
              <a:latin typeface="Arimo"/>
            </a:endParaRPr>
          </a:p>
          <a:p>
            <a:pPr algn="ctr">
              <a:lnSpc>
                <a:spcPts val="1959"/>
              </a:lnSpc>
              <a:spcBef>
                <a:spcPct val="0"/>
              </a:spcBef>
            </a:pPr>
            <a:r>
              <a:rPr lang="en-US" sz="1400">
                <a:solidFill>
                  <a:srgbClr val="000000"/>
                </a:solidFill>
                <a:latin typeface="Arimo"/>
              </a:rPr>
              <a:t>The client’s niece, as his named driver can apply for 100% road tax concession and the client can apply for a Blue Badge for parking.</a:t>
            </a:r>
          </a:p>
          <a:p>
            <a:pPr algn="ctr">
              <a:lnSpc>
                <a:spcPts val="1679"/>
              </a:lnSpc>
              <a:spcBef>
                <a:spcPct val="0"/>
              </a:spcBef>
            </a:pPr>
            <a:endParaRPr lang="en-US" sz="1400">
              <a:solidFill>
                <a:srgbClr val="000000"/>
              </a:solidFill>
              <a:latin typeface="Arim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FFFFEE"/>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7999"/>
          </a:blip>
          <a:srcRect/>
          <a:stretch>
            <a:fillRect/>
          </a:stretch>
        </p:blipFill>
        <p:spPr>
          <a:xfrm>
            <a:off x="-810308" y="5287477"/>
            <a:ext cx="3083656" cy="3083656"/>
          </a:xfrm>
          <a:prstGeom prst="rect">
            <a:avLst/>
          </a:prstGeom>
        </p:spPr>
      </p:pic>
      <p:pic>
        <p:nvPicPr>
          <p:cNvPr id="4" name="Picture 4"/>
          <p:cNvPicPr>
            <a:picLocks noChangeAspect="1"/>
          </p:cNvPicPr>
          <p:nvPr/>
        </p:nvPicPr>
        <p:blipFill>
          <a:blip r:embed="rId2">
            <a:alphaModFix amt="7999"/>
          </a:blip>
          <a:srcRect/>
          <a:stretch>
            <a:fillRect/>
          </a:stretch>
        </p:blipFill>
        <p:spPr>
          <a:xfrm>
            <a:off x="7783964" y="-1541828"/>
            <a:ext cx="3083656" cy="3083656"/>
          </a:xfrm>
          <a:prstGeom prst="rect">
            <a:avLst/>
          </a:prstGeom>
        </p:spPr>
      </p:pic>
      <p:pic>
        <p:nvPicPr>
          <p:cNvPr id="16" name="Picture 15">
            <a:extLst>
              <a:ext uri="{FF2B5EF4-FFF2-40B4-BE49-F238E27FC236}">
                <a16:creationId xmlns:a16="http://schemas.microsoft.com/office/drawing/2014/main" xmlns="" id="{3FFEF52B-3D0B-4909-9FA1-A355A64AE6A6}"/>
              </a:ext>
            </a:extLst>
          </p:cNvPr>
          <p:cNvPicPr>
            <a:picLocks noChangeAspect="1"/>
          </p:cNvPicPr>
          <p:nvPr/>
        </p:nvPicPr>
        <p:blipFill>
          <a:blip r:embed="rId3"/>
          <a:stretch>
            <a:fillRect/>
          </a:stretch>
        </p:blipFill>
        <p:spPr>
          <a:xfrm>
            <a:off x="1852612" y="1828800"/>
            <a:ext cx="6048375" cy="339841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3749B5F-9A03-4BCA-A749-36672F5D19E5}"/>
              </a:ext>
            </a:extLst>
          </p:cNvPr>
          <p:cNvSpPr txBox="1"/>
          <p:nvPr/>
        </p:nvSpPr>
        <p:spPr>
          <a:xfrm>
            <a:off x="2565662" y="914400"/>
            <a:ext cx="7391400" cy="4801314"/>
          </a:xfrm>
          <a:prstGeom prst="rect">
            <a:avLst/>
          </a:prstGeom>
          <a:noFill/>
        </p:spPr>
        <p:txBody>
          <a:bodyPr wrap="square" rtlCol="0">
            <a:spAutoFit/>
          </a:bodyPr>
          <a:lstStyle/>
          <a:p>
            <a:r>
              <a:rPr lang="en-GB" dirty="0"/>
              <a:t>Vauxhall Community Law &amp; Information Centre</a:t>
            </a:r>
          </a:p>
          <a:p>
            <a:endParaRPr lang="en-GB" dirty="0"/>
          </a:p>
          <a:p>
            <a:r>
              <a:rPr lang="en-GB" dirty="0"/>
              <a:t>VNC Millennium Resource Centre</a:t>
            </a:r>
          </a:p>
          <a:p>
            <a:r>
              <a:rPr lang="en-GB" dirty="0"/>
              <a:t>Blenheim Street</a:t>
            </a:r>
          </a:p>
          <a:p>
            <a:r>
              <a:rPr lang="en-GB" dirty="0"/>
              <a:t>Liverpool</a:t>
            </a:r>
          </a:p>
          <a:p>
            <a:r>
              <a:rPr lang="en-GB" dirty="0"/>
              <a:t>L5 8UX</a:t>
            </a:r>
          </a:p>
          <a:p>
            <a:endParaRPr lang="en-GB" dirty="0"/>
          </a:p>
          <a:p>
            <a:r>
              <a:rPr lang="en-GB" dirty="0"/>
              <a:t>0151 482 2540</a:t>
            </a:r>
          </a:p>
          <a:p>
            <a:endParaRPr lang="en-GB" dirty="0"/>
          </a:p>
          <a:p>
            <a:r>
              <a:rPr lang="en-GB" dirty="0"/>
              <a:t>	 @</a:t>
            </a:r>
            <a:r>
              <a:rPr lang="en-GB" dirty="0" err="1"/>
              <a:t>vlciverpool</a:t>
            </a:r>
            <a:endParaRPr lang="en-GB" dirty="0"/>
          </a:p>
          <a:p>
            <a:endParaRPr lang="en-GB" dirty="0"/>
          </a:p>
          <a:p>
            <a:r>
              <a:rPr lang="en-GB" dirty="0"/>
              <a:t>	 </a:t>
            </a:r>
            <a:r>
              <a:rPr lang="en-GB" dirty="0">
                <a:hlinkClick r:id="rId2"/>
              </a:rPr>
              <a:t>www.facebook.com/VLCLiverpool/</a:t>
            </a:r>
            <a:endParaRPr lang="en-GB" dirty="0"/>
          </a:p>
          <a:p>
            <a:endParaRPr lang="en-GB" dirty="0"/>
          </a:p>
          <a:p>
            <a:r>
              <a:rPr lang="en-GB" dirty="0">
                <a:hlinkClick r:id="rId3"/>
              </a:rPr>
              <a:t>ngaryanli@vauxhalllawcentre.org.uk</a:t>
            </a:r>
            <a:endParaRPr lang="en-GB" dirty="0"/>
          </a:p>
          <a:p>
            <a:endParaRPr lang="en-GB" dirty="0"/>
          </a:p>
          <a:p>
            <a:r>
              <a:rPr lang="en-GB" dirty="0">
                <a:hlinkClick r:id="rId4"/>
              </a:rPr>
              <a:t>Advice@vauxhalllawcentre.org.uk</a:t>
            </a:r>
            <a:endParaRPr lang="en-GB" dirty="0"/>
          </a:p>
          <a:p>
            <a:endParaRPr lang="en-GB" dirty="0"/>
          </a:p>
        </p:txBody>
      </p:sp>
      <p:pic>
        <p:nvPicPr>
          <p:cNvPr id="3" name="Picture 2">
            <a:extLst>
              <a:ext uri="{FF2B5EF4-FFF2-40B4-BE49-F238E27FC236}">
                <a16:creationId xmlns:a16="http://schemas.microsoft.com/office/drawing/2014/main" xmlns="" id="{E0FFB525-1E55-45CB-ACF2-A306B3B2D15F}"/>
              </a:ext>
            </a:extLst>
          </p:cNvPr>
          <p:cNvPicPr>
            <a:picLocks noChangeAspect="1"/>
          </p:cNvPicPr>
          <p:nvPr/>
        </p:nvPicPr>
        <p:blipFill rotWithShape="1">
          <a:blip r:embed="rId5"/>
          <a:srcRect l="26595" r="20213"/>
          <a:stretch/>
        </p:blipFill>
        <p:spPr>
          <a:xfrm>
            <a:off x="2743200" y="3429000"/>
            <a:ext cx="304800" cy="381000"/>
          </a:xfrm>
          <a:prstGeom prst="rect">
            <a:avLst/>
          </a:prstGeom>
        </p:spPr>
      </p:pic>
      <p:pic>
        <p:nvPicPr>
          <p:cNvPr id="4" name="Picture 3">
            <a:extLst>
              <a:ext uri="{FF2B5EF4-FFF2-40B4-BE49-F238E27FC236}">
                <a16:creationId xmlns:a16="http://schemas.microsoft.com/office/drawing/2014/main" xmlns="" id="{856FC96A-DC22-4074-A526-F8478DC14452}"/>
              </a:ext>
            </a:extLst>
          </p:cNvPr>
          <p:cNvPicPr>
            <a:picLocks noChangeAspect="1"/>
          </p:cNvPicPr>
          <p:nvPr/>
        </p:nvPicPr>
        <p:blipFill rotWithShape="1">
          <a:blip r:embed="rId6"/>
          <a:srcRect l="30088" r="26020" b="-172"/>
          <a:stretch/>
        </p:blipFill>
        <p:spPr>
          <a:xfrm>
            <a:off x="2812854" y="3962400"/>
            <a:ext cx="254000" cy="304800"/>
          </a:xfrm>
          <a:prstGeom prst="rect">
            <a:avLst/>
          </a:prstGeom>
        </p:spPr>
      </p:pic>
    </p:spTree>
    <p:extLst>
      <p:ext uri="{BB962C8B-B14F-4D97-AF65-F5344CB8AC3E}">
        <p14:creationId xmlns:p14="http://schemas.microsoft.com/office/powerpoint/2010/main" val="3359692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8CAC6"/>
        </a:solidFill>
        <a:effectLst/>
      </p:bgPr>
    </p:bg>
    <p:spTree>
      <p:nvGrpSpPr>
        <p:cNvPr id="1" name=""/>
        <p:cNvGrpSpPr/>
        <p:nvPr/>
      </p:nvGrpSpPr>
      <p:grpSpPr>
        <a:xfrm>
          <a:off x="0" y="0"/>
          <a:ext cx="0" cy="0"/>
          <a:chOff x="0" y="0"/>
          <a:chExt cx="0" cy="0"/>
        </a:xfrm>
      </p:grpSpPr>
      <p:grpSp>
        <p:nvGrpSpPr>
          <p:cNvPr id="3" name="Group 3"/>
          <p:cNvGrpSpPr/>
          <p:nvPr/>
        </p:nvGrpSpPr>
        <p:grpSpPr>
          <a:xfrm>
            <a:off x="144215" y="399295"/>
            <a:ext cx="9543325" cy="1491153"/>
            <a:chOff x="-364765" y="85725"/>
            <a:chExt cx="12724432" cy="1988204"/>
          </a:xfrm>
        </p:grpSpPr>
        <p:sp>
          <p:nvSpPr>
            <p:cNvPr id="4" name="TextBox 4"/>
            <p:cNvSpPr txBox="1"/>
            <p:nvPr/>
          </p:nvSpPr>
          <p:spPr>
            <a:xfrm>
              <a:off x="0" y="85725"/>
              <a:ext cx="2443199" cy="1025921"/>
            </a:xfrm>
            <a:prstGeom prst="rect">
              <a:avLst/>
            </a:prstGeom>
          </p:spPr>
          <p:txBody>
            <a:bodyPr lIns="0" tIns="0" rIns="0" bIns="0" rtlCol="0" anchor="t">
              <a:spAutoFit/>
            </a:bodyPr>
            <a:lstStyle/>
            <a:p>
              <a:pPr algn="l">
                <a:lnSpc>
                  <a:spcPts val="6000"/>
                </a:lnSpc>
              </a:pPr>
              <a:endParaRPr lang="en-US" sz="6000" b="1" dirty="0">
                <a:solidFill>
                  <a:srgbClr val="737373"/>
                </a:solidFill>
                <a:latin typeface="Arimo"/>
              </a:endParaRPr>
            </a:p>
          </p:txBody>
        </p:sp>
        <p:sp>
          <p:nvSpPr>
            <p:cNvPr id="5" name="TextBox 5"/>
            <p:cNvSpPr txBox="1"/>
            <p:nvPr/>
          </p:nvSpPr>
          <p:spPr>
            <a:xfrm>
              <a:off x="-364765" y="191297"/>
              <a:ext cx="10221158" cy="822533"/>
            </a:xfrm>
            <a:prstGeom prst="rect">
              <a:avLst/>
            </a:prstGeom>
          </p:spPr>
          <p:txBody>
            <a:bodyPr wrap="square" lIns="0" tIns="0" rIns="0" bIns="0" rtlCol="0" anchor="t">
              <a:spAutoFit/>
            </a:bodyPr>
            <a:lstStyle/>
            <a:p>
              <a:pPr algn="l">
                <a:lnSpc>
                  <a:spcPts val="5229"/>
                </a:lnSpc>
              </a:pPr>
              <a:r>
                <a:rPr lang="en-US" sz="4000" b="1" spc="84" dirty="0">
                  <a:solidFill>
                    <a:srgbClr val="737373"/>
                  </a:solidFill>
                  <a:latin typeface="Arimo"/>
                </a:rPr>
                <a:t>Where it all began... (for me) </a:t>
              </a:r>
            </a:p>
          </p:txBody>
        </p:sp>
        <p:sp>
          <p:nvSpPr>
            <p:cNvPr id="6" name="TextBox 6"/>
            <p:cNvSpPr txBox="1"/>
            <p:nvPr/>
          </p:nvSpPr>
          <p:spPr>
            <a:xfrm>
              <a:off x="3267023" y="1289695"/>
              <a:ext cx="9092644" cy="784234"/>
            </a:xfrm>
            <a:prstGeom prst="rect">
              <a:avLst/>
            </a:prstGeom>
          </p:spPr>
          <p:txBody>
            <a:bodyPr lIns="0" tIns="0" rIns="0" bIns="0" rtlCol="0" anchor="t">
              <a:spAutoFit/>
            </a:bodyPr>
            <a:lstStyle/>
            <a:p>
              <a:pPr algn="l">
                <a:lnSpc>
                  <a:spcPts val="4706"/>
                </a:lnSpc>
              </a:pPr>
              <a:endParaRPr/>
            </a:p>
          </p:txBody>
        </p:sp>
      </p:grpSp>
      <p:sp>
        <p:nvSpPr>
          <p:cNvPr id="7" name="TextBox 7"/>
          <p:cNvSpPr txBox="1"/>
          <p:nvPr/>
        </p:nvSpPr>
        <p:spPr>
          <a:xfrm>
            <a:off x="417789" y="1587559"/>
            <a:ext cx="8996177" cy="1304268"/>
          </a:xfrm>
          <a:prstGeom prst="rect">
            <a:avLst/>
          </a:prstGeom>
        </p:spPr>
        <p:txBody>
          <a:bodyPr lIns="0" tIns="0" rIns="0" bIns="0" rtlCol="0" anchor="t">
            <a:spAutoFit/>
          </a:bodyPr>
          <a:lstStyle/>
          <a:p>
            <a:pPr algn="just">
              <a:lnSpc>
                <a:spcPts val="2586"/>
              </a:lnSpc>
              <a:spcBef>
                <a:spcPct val="0"/>
              </a:spcBef>
            </a:pPr>
            <a:endParaRPr lang="en-US" sz="1847" dirty="0">
              <a:solidFill>
                <a:srgbClr val="737373"/>
              </a:solidFill>
              <a:latin typeface="Arimo"/>
            </a:endParaRPr>
          </a:p>
          <a:p>
            <a:pPr algn="just">
              <a:lnSpc>
                <a:spcPts val="2586"/>
              </a:lnSpc>
              <a:spcBef>
                <a:spcPct val="0"/>
              </a:spcBef>
            </a:pPr>
            <a:endParaRPr lang="en-US" sz="1847" dirty="0">
              <a:solidFill>
                <a:srgbClr val="737373"/>
              </a:solidFill>
              <a:latin typeface="Arimo"/>
            </a:endParaRPr>
          </a:p>
          <a:p>
            <a:pPr algn="just">
              <a:lnSpc>
                <a:spcPts val="2586"/>
              </a:lnSpc>
              <a:spcBef>
                <a:spcPct val="0"/>
              </a:spcBef>
            </a:pPr>
            <a:endParaRPr lang="en-US" sz="1847" dirty="0">
              <a:solidFill>
                <a:srgbClr val="737373"/>
              </a:solidFill>
              <a:latin typeface="Arimo"/>
            </a:endParaRPr>
          </a:p>
          <a:p>
            <a:pPr algn="just">
              <a:lnSpc>
                <a:spcPts val="2586"/>
              </a:lnSpc>
              <a:spcBef>
                <a:spcPct val="0"/>
              </a:spcBef>
            </a:pPr>
            <a:endParaRPr lang="en-US" sz="1847" dirty="0">
              <a:solidFill>
                <a:srgbClr val="737373"/>
              </a:solidFill>
              <a:latin typeface="Arimo"/>
            </a:endParaRPr>
          </a:p>
        </p:txBody>
      </p:sp>
      <p:pic>
        <p:nvPicPr>
          <p:cNvPr id="8" name="Picture 8"/>
          <p:cNvPicPr>
            <a:picLocks noChangeAspect="1"/>
          </p:cNvPicPr>
          <p:nvPr/>
        </p:nvPicPr>
        <p:blipFill>
          <a:blip r:embed="rId2"/>
          <a:srcRect/>
          <a:stretch>
            <a:fillRect/>
          </a:stretch>
        </p:blipFill>
        <p:spPr>
          <a:xfrm>
            <a:off x="-1324258" y="4786313"/>
            <a:ext cx="4156963" cy="4259183"/>
          </a:xfrm>
          <a:prstGeom prst="rect">
            <a:avLst/>
          </a:prstGeom>
        </p:spPr>
      </p:pic>
      <p:pic>
        <p:nvPicPr>
          <p:cNvPr id="9" name="Picture 8">
            <a:extLst>
              <a:ext uri="{FF2B5EF4-FFF2-40B4-BE49-F238E27FC236}">
                <a16:creationId xmlns:a16="http://schemas.microsoft.com/office/drawing/2014/main" xmlns="" id="{B00FDB88-442A-4697-AA85-FF190947043E}"/>
              </a:ext>
            </a:extLst>
          </p:cNvPr>
          <p:cNvPicPr>
            <a:picLocks noChangeAspect="1"/>
          </p:cNvPicPr>
          <p:nvPr/>
        </p:nvPicPr>
        <p:blipFill rotWithShape="1">
          <a:blip r:embed="rId3"/>
          <a:srcRect l="9375" t="48611" r="34375" b="9723"/>
          <a:stretch/>
        </p:blipFill>
        <p:spPr>
          <a:xfrm>
            <a:off x="4201139" y="4584640"/>
            <a:ext cx="5486401" cy="2286001"/>
          </a:xfrm>
          <a:prstGeom prst="rect">
            <a:avLst/>
          </a:prstGeom>
        </p:spPr>
      </p:pic>
      <p:pic>
        <p:nvPicPr>
          <p:cNvPr id="11" name="Picture 10">
            <a:extLst>
              <a:ext uri="{FF2B5EF4-FFF2-40B4-BE49-F238E27FC236}">
                <a16:creationId xmlns:a16="http://schemas.microsoft.com/office/drawing/2014/main" xmlns="" id="{051B157C-3A22-43C8-BC5E-F1442938A1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271" y="4145297"/>
            <a:ext cx="3287767" cy="2453180"/>
          </a:xfrm>
          <a:prstGeom prst="rect">
            <a:avLst/>
          </a:prstGeom>
        </p:spPr>
      </p:pic>
      <p:pic>
        <p:nvPicPr>
          <p:cNvPr id="13" name="Picture 12">
            <a:extLst>
              <a:ext uri="{FF2B5EF4-FFF2-40B4-BE49-F238E27FC236}">
                <a16:creationId xmlns:a16="http://schemas.microsoft.com/office/drawing/2014/main" xmlns="" id="{AFBDE2E2-7A05-4B6B-9123-05DDA1D285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695225" y="2088931"/>
            <a:ext cx="2760690" cy="2235392"/>
          </a:xfrm>
          <a:prstGeom prst="rect">
            <a:avLst/>
          </a:prstGeom>
        </p:spPr>
      </p:pic>
      <p:pic>
        <p:nvPicPr>
          <p:cNvPr id="15" name="Picture 14">
            <a:extLst>
              <a:ext uri="{FF2B5EF4-FFF2-40B4-BE49-F238E27FC236}">
                <a16:creationId xmlns:a16="http://schemas.microsoft.com/office/drawing/2014/main" xmlns="" id="{3B15FBBA-59E1-4575-BFCD-DFEB03CCEF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1607" y="1168736"/>
            <a:ext cx="3923364" cy="261282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8CAC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624052" y="5486400"/>
            <a:ext cx="2467962" cy="913146"/>
          </a:xfrm>
          <a:prstGeom prst="rect">
            <a:avLst/>
          </a:prstGeom>
        </p:spPr>
      </p:pic>
      <p:grpSp>
        <p:nvGrpSpPr>
          <p:cNvPr id="3" name="Group 3"/>
          <p:cNvGrpSpPr/>
          <p:nvPr/>
        </p:nvGrpSpPr>
        <p:grpSpPr>
          <a:xfrm>
            <a:off x="144215" y="399295"/>
            <a:ext cx="9543325" cy="1491153"/>
            <a:chOff x="-364765" y="85725"/>
            <a:chExt cx="12724432" cy="1988204"/>
          </a:xfrm>
        </p:grpSpPr>
        <p:sp>
          <p:nvSpPr>
            <p:cNvPr id="4" name="TextBox 4"/>
            <p:cNvSpPr txBox="1"/>
            <p:nvPr/>
          </p:nvSpPr>
          <p:spPr>
            <a:xfrm>
              <a:off x="0" y="85725"/>
              <a:ext cx="2443199" cy="1025921"/>
            </a:xfrm>
            <a:prstGeom prst="rect">
              <a:avLst/>
            </a:prstGeom>
          </p:spPr>
          <p:txBody>
            <a:bodyPr lIns="0" tIns="0" rIns="0" bIns="0" rtlCol="0" anchor="t">
              <a:spAutoFit/>
            </a:bodyPr>
            <a:lstStyle/>
            <a:p>
              <a:pPr algn="l">
                <a:lnSpc>
                  <a:spcPts val="6000"/>
                </a:lnSpc>
              </a:pPr>
              <a:endParaRPr lang="en-US" sz="6000" b="1" dirty="0">
                <a:solidFill>
                  <a:srgbClr val="737373"/>
                </a:solidFill>
                <a:latin typeface="Arimo"/>
              </a:endParaRPr>
            </a:p>
          </p:txBody>
        </p:sp>
        <p:sp>
          <p:nvSpPr>
            <p:cNvPr id="5" name="TextBox 5"/>
            <p:cNvSpPr txBox="1"/>
            <p:nvPr/>
          </p:nvSpPr>
          <p:spPr>
            <a:xfrm>
              <a:off x="-364765" y="191297"/>
              <a:ext cx="10221158" cy="822533"/>
            </a:xfrm>
            <a:prstGeom prst="rect">
              <a:avLst/>
            </a:prstGeom>
          </p:spPr>
          <p:txBody>
            <a:bodyPr wrap="square" lIns="0" tIns="0" rIns="0" bIns="0" rtlCol="0" anchor="t">
              <a:spAutoFit/>
            </a:bodyPr>
            <a:lstStyle/>
            <a:p>
              <a:pPr algn="l">
                <a:lnSpc>
                  <a:spcPts val="5229"/>
                </a:lnSpc>
              </a:pPr>
              <a:r>
                <a:rPr lang="en-US" sz="4000" b="1" spc="84" dirty="0">
                  <a:solidFill>
                    <a:srgbClr val="737373"/>
                  </a:solidFill>
                  <a:latin typeface="Arimo"/>
                </a:rPr>
                <a:t>Where it all began... (for me) </a:t>
              </a:r>
            </a:p>
          </p:txBody>
        </p:sp>
        <p:sp>
          <p:nvSpPr>
            <p:cNvPr id="6" name="TextBox 6"/>
            <p:cNvSpPr txBox="1"/>
            <p:nvPr/>
          </p:nvSpPr>
          <p:spPr>
            <a:xfrm>
              <a:off x="3267023" y="1289695"/>
              <a:ext cx="9092644" cy="784234"/>
            </a:xfrm>
            <a:prstGeom prst="rect">
              <a:avLst/>
            </a:prstGeom>
          </p:spPr>
          <p:txBody>
            <a:bodyPr lIns="0" tIns="0" rIns="0" bIns="0" rtlCol="0" anchor="t">
              <a:spAutoFit/>
            </a:bodyPr>
            <a:lstStyle/>
            <a:p>
              <a:pPr algn="l">
                <a:lnSpc>
                  <a:spcPts val="4706"/>
                </a:lnSpc>
              </a:pPr>
              <a:endParaRPr/>
            </a:p>
          </p:txBody>
        </p:sp>
      </p:grpSp>
      <p:sp>
        <p:nvSpPr>
          <p:cNvPr id="7" name="TextBox 7"/>
          <p:cNvSpPr txBox="1"/>
          <p:nvPr/>
        </p:nvSpPr>
        <p:spPr>
          <a:xfrm>
            <a:off x="417789" y="1587559"/>
            <a:ext cx="8996177" cy="1304268"/>
          </a:xfrm>
          <a:prstGeom prst="rect">
            <a:avLst/>
          </a:prstGeom>
        </p:spPr>
        <p:txBody>
          <a:bodyPr lIns="0" tIns="0" rIns="0" bIns="0" rtlCol="0" anchor="t">
            <a:spAutoFit/>
          </a:bodyPr>
          <a:lstStyle/>
          <a:p>
            <a:pPr algn="just">
              <a:lnSpc>
                <a:spcPts val="2586"/>
              </a:lnSpc>
              <a:spcBef>
                <a:spcPct val="0"/>
              </a:spcBef>
            </a:pPr>
            <a:endParaRPr lang="en-US" sz="1847" dirty="0">
              <a:solidFill>
                <a:srgbClr val="737373"/>
              </a:solidFill>
              <a:latin typeface="Arimo"/>
            </a:endParaRPr>
          </a:p>
          <a:p>
            <a:pPr algn="just">
              <a:lnSpc>
                <a:spcPts val="2586"/>
              </a:lnSpc>
              <a:spcBef>
                <a:spcPct val="0"/>
              </a:spcBef>
            </a:pPr>
            <a:endParaRPr lang="en-US" sz="1847" dirty="0">
              <a:solidFill>
                <a:srgbClr val="737373"/>
              </a:solidFill>
              <a:latin typeface="Arimo"/>
            </a:endParaRPr>
          </a:p>
          <a:p>
            <a:pPr algn="just">
              <a:lnSpc>
                <a:spcPts val="2586"/>
              </a:lnSpc>
              <a:spcBef>
                <a:spcPct val="0"/>
              </a:spcBef>
            </a:pPr>
            <a:endParaRPr lang="en-US" sz="1847" dirty="0">
              <a:solidFill>
                <a:srgbClr val="737373"/>
              </a:solidFill>
              <a:latin typeface="Arimo"/>
            </a:endParaRPr>
          </a:p>
          <a:p>
            <a:pPr algn="just">
              <a:lnSpc>
                <a:spcPts val="2586"/>
              </a:lnSpc>
              <a:spcBef>
                <a:spcPct val="0"/>
              </a:spcBef>
            </a:pPr>
            <a:endParaRPr lang="en-US" sz="1847" dirty="0">
              <a:solidFill>
                <a:srgbClr val="737373"/>
              </a:solidFill>
              <a:latin typeface="Arimo"/>
            </a:endParaRPr>
          </a:p>
        </p:txBody>
      </p:sp>
      <p:pic>
        <p:nvPicPr>
          <p:cNvPr id="8" name="Picture 8"/>
          <p:cNvPicPr>
            <a:picLocks noChangeAspect="1"/>
          </p:cNvPicPr>
          <p:nvPr/>
        </p:nvPicPr>
        <p:blipFill>
          <a:blip r:embed="rId3"/>
          <a:srcRect/>
          <a:stretch>
            <a:fillRect/>
          </a:stretch>
        </p:blipFill>
        <p:spPr>
          <a:xfrm>
            <a:off x="-1324258" y="4786313"/>
            <a:ext cx="4156963" cy="4259183"/>
          </a:xfrm>
          <a:prstGeom prst="rect">
            <a:avLst/>
          </a:prstGeom>
        </p:spPr>
      </p:pic>
      <p:pic>
        <p:nvPicPr>
          <p:cNvPr id="10" name="Picture 9">
            <a:extLst>
              <a:ext uri="{FF2B5EF4-FFF2-40B4-BE49-F238E27FC236}">
                <a16:creationId xmlns:a16="http://schemas.microsoft.com/office/drawing/2014/main" xmlns="" id="{F042FAE6-B4B4-4F6F-B10E-AEC9DF9FCA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5347029"/>
            <a:ext cx="2466975" cy="1847850"/>
          </a:xfrm>
          <a:prstGeom prst="rect">
            <a:avLst/>
          </a:prstGeom>
        </p:spPr>
      </p:pic>
      <p:pic>
        <p:nvPicPr>
          <p:cNvPr id="12" name="Picture 11">
            <a:extLst>
              <a:ext uri="{FF2B5EF4-FFF2-40B4-BE49-F238E27FC236}">
                <a16:creationId xmlns:a16="http://schemas.microsoft.com/office/drawing/2014/main" xmlns="" id="{4CB3636D-9DC2-4DE3-AA37-ACFC282BA6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7551" y="1168736"/>
            <a:ext cx="1860505" cy="2252670"/>
          </a:xfrm>
          <a:prstGeom prst="rect">
            <a:avLst/>
          </a:prstGeom>
        </p:spPr>
      </p:pic>
      <p:pic>
        <p:nvPicPr>
          <p:cNvPr id="14" name="Picture 13">
            <a:extLst>
              <a:ext uri="{FF2B5EF4-FFF2-40B4-BE49-F238E27FC236}">
                <a16:creationId xmlns:a16="http://schemas.microsoft.com/office/drawing/2014/main" xmlns="" id="{2248BEA0-4D9C-472D-B5B3-6DB4571AF6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3235" y="3592311"/>
            <a:ext cx="3847828" cy="1543479"/>
          </a:xfrm>
          <a:prstGeom prst="rect">
            <a:avLst/>
          </a:prstGeom>
        </p:spPr>
      </p:pic>
      <p:pic>
        <p:nvPicPr>
          <p:cNvPr id="18" name="Picture 17">
            <a:extLst>
              <a:ext uri="{FF2B5EF4-FFF2-40B4-BE49-F238E27FC236}">
                <a16:creationId xmlns:a16="http://schemas.microsoft.com/office/drawing/2014/main" xmlns="" id="{438EC695-656B-4DF4-ADCA-3EFB8C5B83F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72227" y="2097348"/>
            <a:ext cx="3356234" cy="5034350"/>
          </a:xfrm>
          <a:prstGeom prst="rect">
            <a:avLst/>
          </a:prstGeom>
        </p:spPr>
      </p:pic>
    </p:spTree>
    <p:extLst>
      <p:ext uri="{BB962C8B-B14F-4D97-AF65-F5344CB8AC3E}">
        <p14:creationId xmlns:p14="http://schemas.microsoft.com/office/powerpoint/2010/main" val="1808028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95B4D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9BE8341-C8A8-49B0-8884-433D8997C00E}"/>
              </a:ext>
            </a:extLst>
          </p:cNvPr>
          <p:cNvSpPr txBox="1"/>
          <p:nvPr/>
        </p:nvSpPr>
        <p:spPr>
          <a:xfrm>
            <a:off x="1104900" y="381000"/>
            <a:ext cx="7543800" cy="2308324"/>
          </a:xfrm>
          <a:prstGeom prst="rect">
            <a:avLst/>
          </a:prstGeom>
          <a:noFill/>
        </p:spPr>
        <p:txBody>
          <a:bodyPr wrap="square" rtlCol="0">
            <a:spAutoFit/>
          </a:bodyPr>
          <a:lstStyle/>
          <a:p>
            <a:pPr algn="just"/>
            <a:r>
              <a:rPr lang="en-GB" sz="4800" dirty="0"/>
              <a:t>What do you think are the difficulties for people with disabilities claiming benefits?</a:t>
            </a:r>
          </a:p>
        </p:txBody>
      </p:sp>
      <p:pic>
        <p:nvPicPr>
          <p:cNvPr id="4" name="Picture 3">
            <a:extLst>
              <a:ext uri="{FF2B5EF4-FFF2-40B4-BE49-F238E27FC236}">
                <a16:creationId xmlns:a16="http://schemas.microsoft.com/office/drawing/2014/main" xmlns="" id="{1AA00BA7-B745-4FA1-BA47-2BA2CBB1930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918" b="9375"/>
          <a:stretch/>
        </p:blipFill>
        <p:spPr>
          <a:xfrm>
            <a:off x="2667000" y="3048000"/>
            <a:ext cx="3596366" cy="3690294"/>
          </a:xfrm>
          <a:prstGeom prst="rect">
            <a:avLst/>
          </a:prstGeom>
        </p:spPr>
      </p:pic>
    </p:spTree>
    <p:extLst>
      <p:ext uri="{BB962C8B-B14F-4D97-AF65-F5344CB8AC3E}">
        <p14:creationId xmlns:p14="http://schemas.microsoft.com/office/powerpoint/2010/main" val="2756015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E49FFF"/>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350FFB5-FDF9-4934-ACF9-D0569A35F38B}"/>
              </a:ext>
            </a:extLst>
          </p:cNvPr>
          <p:cNvPicPr>
            <a:picLocks noChangeAspect="1"/>
          </p:cNvPicPr>
          <p:nvPr/>
        </p:nvPicPr>
        <p:blipFill>
          <a:blip r:embed="rId2"/>
          <a:stretch>
            <a:fillRect/>
          </a:stretch>
        </p:blipFill>
        <p:spPr>
          <a:xfrm>
            <a:off x="852340" y="483909"/>
            <a:ext cx="3581400" cy="2387600"/>
          </a:xfrm>
          <a:prstGeom prst="rect">
            <a:avLst/>
          </a:prstGeom>
        </p:spPr>
      </p:pic>
      <p:pic>
        <p:nvPicPr>
          <p:cNvPr id="3" name="Picture 2">
            <a:extLst>
              <a:ext uri="{FF2B5EF4-FFF2-40B4-BE49-F238E27FC236}">
                <a16:creationId xmlns:a16="http://schemas.microsoft.com/office/drawing/2014/main" xmlns="" id="{13868BA7-8E9F-4F7E-B9D7-BC5C150BA73A}"/>
              </a:ext>
            </a:extLst>
          </p:cNvPr>
          <p:cNvPicPr>
            <a:picLocks noChangeAspect="1"/>
          </p:cNvPicPr>
          <p:nvPr/>
        </p:nvPicPr>
        <p:blipFill rotWithShape="1">
          <a:blip r:embed="rId3"/>
          <a:srcRect l="22656" t="8333" r="42969" b="18055"/>
          <a:stretch/>
        </p:blipFill>
        <p:spPr>
          <a:xfrm>
            <a:off x="5562600" y="483909"/>
            <a:ext cx="3352800" cy="4038600"/>
          </a:xfrm>
          <a:prstGeom prst="rect">
            <a:avLst/>
          </a:prstGeom>
        </p:spPr>
      </p:pic>
      <p:pic>
        <p:nvPicPr>
          <p:cNvPr id="4" name="Picture 3">
            <a:extLst>
              <a:ext uri="{FF2B5EF4-FFF2-40B4-BE49-F238E27FC236}">
                <a16:creationId xmlns:a16="http://schemas.microsoft.com/office/drawing/2014/main" xmlns="" id="{CF70622E-FEA0-4846-BEAC-0EAB160EE958}"/>
              </a:ext>
            </a:extLst>
          </p:cNvPr>
          <p:cNvPicPr>
            <a:picLocks noChangeAspect="1"/>
          </p:cNvPicPr>
          <p:nvPr/>
        </p:nvPicPr>
        <p:blipFill>
          <a:blip r:embed="rId4"/>
          <a:stretch>
            <a:fillRect/>
          </a:stretch>
        </p:blipFill>
        <p:spPr>
          <a:xfrm>
            <a:off x="557361" y="3429000"/>
            <a:ext cx="4762501" cy="3176588"/>
          </a:xfrm>
          <a:prstGeom prst="rect">
            <a:avLst/>
          </a:prstGeom>
        </p:spPr>
      </p:pic>
    </p:spTree>
    <p:extLst>
      <p:ext uri="{BB962C8B-B14F-4D97-AF65-F5344CB8AC3E}">
        <p14:creationId xmlns:p14="http://schemas.microsoft.com/office/powerpoint/2010/main" val="1805565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1">
                <a:lumMod val="60000"/>
                <a:lumOff val="40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CADF0BB-90F2-4CA6-AF2E-C61769750054}"/>
              </a:ext>
            </a:extLst>
          </p:cNvPr>
          <p:cNvPicPr>
            <a:picLocks noChangeAspect="1"/>
          </p:cNvPicPr>
          <p:nvPr/>
        </p:nvPicPr>
        <p:blipFill>
          <a:blip r:embed="rId2"/>
          <a:stretch>
            <a:fillRect/>
          </a:stretch>
        </p:blipFill>
        <p:spPr>
          <a:xfrm>
            <a:off x="4572000" y="3048000"/>
            <a:ext cx="3730994" cy="2481263"/>
          </a:xfrm>
          <a:prstGeom prst="rect">
            <a:avLst/>
          </a:prstGeom>
        </p:spPr>
      </p:pic>
      <p:pic>
        <p:nvPicPr>
          <p:cNvPr id="4" name="Picture 3">
            <a:extLst>
              <a:ext uri="{FF2B5EF4-FFF2-40B4-BE49-F238E27FC236}">
                <a16:creationId xmlns:a16="http://schemas.microsoft.com/office/drawing/2014/main" xmlns="" id="{C7BE9F71-0387-45C0-8B00-CB9A52E5925C}"/>
              </a:ext>
            </a:extLst>
          </p:cNvPr>
          <p:cNvPicPr>
            <a:picLocks noChangeAspect="1"/>
          </p:cNvPicPr>
          <p:nvPr/>
        </p:nvPicPr>
        <p:blipFill>
          <a:blip r:embed="rId3"/>
          <a:stretch>
            <a:fillRect/>
          </a:stretch>
        </p:blipFill>
        <p:spPr>
          <a:xfrm>
            <a:off x="1066800" y="914400"/>
            <a:ext cx="2971800" cy="2971800"/>
          </a:xfrm>
          <a:prstGeom prst="rect">
            <a:avLst/>
          </a:prstGeom>
        </p:spPr>
      </p:pic>
    </p:spTree>
    <p:extLst>
      <p:ext uri="{BB962C8B-B14F-4D97-AF65-F5344CB8AC3E}">
        <p14:creationId xmlns:p14="http://schemas.microsoft.com/office/powerpoint/2010/main" val="561314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90DFF8"/>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8662F75-AE98-4CA0-9E01-2102CFCE2B8D}"/>
              </a:ext>
            </a:extLst>
          </p:cNvPr>
          <p:cNvPicPr>
            <a:picLocks noChangeAspect="1"/>
          </p:cNvPicPr>
          <p:nvPr/>
        </p:nvPicPr>
        <p:blipFill>
          <a:blip r:embed="rId2"/>
          <a:stretch>
            <a:fillRect/>
          </a:stretch>
        </p:blipFill>
        <p:spPr>
          <a:xfrm>
            <a:off x="228600" y="304800"/>
            <a:ext cx="4869586" cy="2743200"/>
          </a:xfrm>
          <a:prstGeom prst="rect">
            <a:avLst/>
          </a:prstGeom>
        </p:spPr>
      </p:pic>
      <p:pic>
        <p:nvPicPr>
          <p:cNvPr id="3" name="Picture 2">
            <a:extLst>
              <a:ext uri="{FF2B5EF4-FFF2-40B4-BE49-F238E27FC236}">
                <a16:creationId xmlns:a16="http://schemas.microsoft.com/office/drawing/2014/main" xmlns="" id="{87A76ED2-5BEC-405A-9097-5CCCF483D074}"/>
              </a:ext>
            </a:extLst>
          </p:cNvPr>
          <p:cNvPicPr>
            <a:picLocks noChangeAspect="1"/>
          </p:cNvPicPr>
          <p:nvPr/>
        </p:nvPicPr>
        <p:blipFill>
          <a:blip r:embed="rId3"/>
          <a:stretch>
            <a:fillRect/>
          </a:stretch>
        </p:blipFill>
        <p:spPr>
          <a:xfrm>
            <a:off x="5486400" y="1676400"/>
            <a:ext cx="3639426" cy="4752050"/>
          </a:xfrm>
          <a:prstGeom prst="rect">
            <a:avLst/>
          </a:prstGeom>
        </p:spPr>
      </p:pic>
      <p:pic>
        <p:nvPicPr>
          <p:cNvPr id="4" name="Picture 3">
            <a:extLst>
              <a:ext uri="{FF2B5EF4-FFF2-40B4-BE49-F238E27FC236}">
                <a16:creationId xmlns:a16="http://schemas.microsoft.com/office/drawing/2014/main" xmlns="" id="{FC8E35E5-15DB-4182-B436-4B896CBED0B4}"/>
              </a:ext>
            </a:extLst>
          </p:cNvPr>
          <p:cNvPicPr>
            <a:picLocks noChangeAspect="1"/>
          </p:cNvPicPr>
          <p:nvPr/>
        </p:nvPicPr>
        <p:blipFill>
          <a:blip r:embed="rId4"/>
          <a:stretch>
            <a:fillRect/>
          </a:stretch>
        </p:blipFill>
        <p:spPr>
          <a:xfrm>
            <a:off x="1295400" y="3886200"/>
            <a:ext cx="3320738" cy="2209800"/>
          </a:xfrm>
          <a:prstGeom prst="rect">
            <a:avLst/>
          </a:prstGeom>
        </p:spPr>
      </p:pic>
    </p:spTree>
    <p:extLst>
      <p:ext uri="{BB962C8B-B14F-4D97-AF65-F5344CB8AC3E}">
        <p14:creationId xmlns:p14="http://schemas.microsoft.com/office/powerpoint/2010/main" val="2548929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3">
                <a:lumMod val="60000"/>
                <a:lumOff val="40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E2190AC-866F-4803-AB2D-5F832B75B315}"/>
              </a:ext>
            </a:extLst>
          </p:cNvPr>
          <p:cNvPicPr>
            <a:picLocks noChangeAspect="1"/>
          </p:cNvPicPr>
          <p:nvPr/>
        </p:nvPicPr>
        <p:blipFill>
          <a:blip r:embed="rId2"/>
          <a:stretch>
            <a:fillRect/>
          </a:stretch>
        </p:blipFill>
        <p:spPr>
          <a:xfrm>
            <a:off x="338579" y="304800"/>
            <a:ext cx="4572000" cy="3661243"/>
          </a:xfrm>
          <a:prstGeom prst="rect">
            <a:avLst/>
          </a:prstGeom>
        </p:spPr>
      </p:pic>
      <p:pic>
        <p:nvPicPr>
          <p:cNvPr id="3" name="Picture 2">
            <a:extLst>
              <a:ext uri="{FF2B5EF4-FFF2-40B4-BE49-F238E27FC236}">
                <a16:creationId xmlns:a16="http://schemas.microsoft.com/office/drawing/2014/main" xmlns="" id="{5AFE1392-D8B1-4DCE-839F-9DF09553BFEF}"/>
              </a:ext>
            </a:extLst>
          </p:cNvPr>
          <p:cNvPicPr>
            <a:picLocks noChangeAspect="1"/>
          </p:cNvPicPr>
          <p:nvPr/>
        </p:nvPicPr>
        <p:blipFill>
          <a:blip r:embed="rId3"/>
          <a:stretch>
            <a:fillRect/>
          </a:stretch>
        </p:blipFill>
        <p:spPr>
          <a:xfrm>
            <a:off x="3505200" y="2156631"/>
            <a:ext cx="5832231" cy="3661243"/>
          </a:xfrm>
          <a:prstGeom prst="rect">
            <a:avLst/>
          </a:prstGeom>
        </p:spPr>
      </p:pic>
      <p:pic>
        <p:nvPicPr>
          <p:cNvPr id="4" name="Picture 3">
            <a:extLst>
              <a:ext uri="{FF2B5EF4-FFF2-40B4-BE49-F238E27FC236}">
                <a16:creationId xmlns:a16="http://schemas.microsoft.com/office/drawing/2014/main" xmlns="" id="{D20F8131-F040-46F4-8930-5D69693EB499}"/>
              </a:ext>
            </a:extLst>
          </p:cNvPr>
          <p:cNvPicPr>
            <a:picLocks noChangeAspect="1"/>
          </p:cNvPicPr>
          <p:nvPr/>
        </p:nvPicPr>
        <p:blipFill>
          <a:blip r:embed="rId4"/>
          <a:stretch>
            <a:fillRect/>
          </a:stretch>
        </p:blipFill>
        <p:spPr>
          <a:xfrm>
            <a:off x="1676400" y="4953000"/>
            <a:ext cx="2950197" cy="2209800"/>
          </a:xfrm>
          <a:prstGeom prst="rect">
            <a:avLst/>
          </a:prstGeom>
        </p:spPr>
      </p:pic>
    </p:spTree>
    <p:extLst>
      <p:ext uri="{BB962C8B-B14F-4D97-AF65-F5344CB8AC3E}">
        <p14:creationId xmlns:p14="http://schemas.microsoft.com/office/powerpoint/2010/main" val="61578863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428</TotalTime>
  <Words>1329</Words>
  <Application>Microsoft Office PowerPoint</Application>
  <PresentationFormat>Custom</PresentationFormat>
  <Paragraphs>188</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Open Sans</vt:lpstr>
      <vt:lpstr>League Gothic</vt:lpstr>
      <vt:lpstr>Aileron Regular</vt:lpstr>
      <vt:lpstr>Arimo</vt:lpstr>
      <vt:lpstr>Gill Sans MT</vt:lpstr>
      <vt:lpstr>Gallery</vt:lpstr>
      <vt:lpstr>PowerPoint Presentation</vt:lpstr>
      <vt:lpstr>The landscape for people with learning disabilities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VCLIC</dc:title>
  <dc:creator>Alan Kelly</dc:creator>
  <cp:lastModifiedBy>Naomi Maynard</cp:lastModifiedBy>
  <cp:revision>26</cp:revision>
  <dcterms:created xsi:type="dcterms:W3CDTF">2006-08-16T00:00:00Z</dcterms:created>
  <dcterms:modified xsi:type="dcterms:W3CDTF">2019-12-11T10:40:03Z</dcterms:modified>
  <dc:identifier>DADgADMR8sg</dc:identifier>
</cp:coreProperties>
</file>