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handoutMasterIdLst>
    <p:handoutMasterId r:id="rId11"/>
  </p:handoutMasterIdLst>
  <p:sldIdLst>
    <p:sldId id="284" r:id="rId2"/>
    <p:sldId id="307" r:id="rId3"/>
    <p:sldId id="308" r:id="rId4"/>
    <p:sldId id="309" r:id="rId5"/>
    <p:sldId id="310" r:id="rId6"/>
    <p:sldId id="311" r:id="rId7"/>
    <p:sldId id="312" r:id="rId8"/>
    <p:sldId id="313" r:id="rId9"/>
  </p:sldIdLst>
  <p:sldSz cx="9144000" cy="5143500" type="screen16x9"/>
  <p:notesSz cx="7315200" cy="9601200"/>
  <p:defaultTextStyle>
    <a:defPPr>
      <a:defRPr lang="en-GB"/>
    </a:defPPr>
    <a:lvl1pPr algn="l" defTabSz="457200" rtl="0" fontAlgn="base">
      <a:spcBef>
        <a:spcPct val="0"/>
      </a:spcBef>
      <a:spcAft>
        <a:spcPct val="0"/>
      </a:spcAft>
      <a:defRPr sz="2400" kern="1200">
        <a:solidFill>
          <a:schemeClr val="tx1"/>
        </a:solidFill>
        <a:latin typeface="Arial" charset="0"/>
        <a:ea typeface="ＭＳ Ｐゴシック" pitchFamily="-109" charset="-128"/>
        <a:cs typeface="+mn-cs"/>
      </a:defRPr>
    </a:lvl1pPr>
    <a:lvl2pPr marL="457200" algn="l" defTabSz="457200" rtl="0" fontAlgn="base">
      <a:spcBef>
        <a:spcPct val="0"/>
      </a:spcBef>
      <a:spcAft>
        <a:spcPct val="0"/>
      </a:spcAft>
      <a:defRPr sz="2400" kern="1200">
        <a:solidFill>
          <a:schemeClr val="tx1"/>
        </a:solidFill>
        <a:latin typeface="Arial" charset="0"/>
        <a:ea typeface="ＭＳ Ｐゴシック" pitchFamily="-109" charset="-128"/>
        <a:cs typeface="+mn-cs"/>
      </a:defRPr>
    </a:lvl2pPr>
    <a:lvl3pPr marL="914400" algn="l" defTabSz="457200" rtl="0" fontAlgn="base">
      <a:spcBef>
        <a:spcPct val="0"/>
      </a:spcBef>
      <a:spcAft>
        <a:spcPct val="0"/>
      </a:spcAft>
      <a:defRPr sz="2400" kern="1200">
        <a:solidFill>
          <a:schemeClr val="tx1"/>
        </a:solidFill>
        <a:latin typeface="Arial" charset="0"/>
        <a:ea typeface="ＭＳ Ｐゴシック" pitchFamily="-109" charset="-128"/>
        <a:cs typeface="+mn-cs"/>
      </a:defRPr>
    </a:lvl3pPr>
    <a:lvl4pPr marL="1371600" algn="l" defTabSz="457200" rtl="0" fontAlgn="base">
      <a:spcBef>
        <a:spcPct val="0"/>
      </a:spcBef>
      <a:spcAft>
        <a:spcPct val="0"/>
      </a:spcAft>
      <a:defRPr sz="2400" kern="1200">
        <a:solidFill>
          <a:schemeClr val="tx1"/>
        </a:solidFill>
        <a:latin typeface="Arial" charset="0"/>
        <a:ea typeface="ＭＳ Ｐゴシック" pitchFamily="-109" charset="-128"/>
        <a:cs typeface="+mn-cs"/>
      </a:defRPr>
    </a:lvl4pPr>
    <a:lvl5pPr marL="1828800" algn="l" defTabSz="457200" rtl="0" fontAlgn="base">
      <a:spcBef>
        <a:spcPct val="0"/>
      </a:spcBef>
      <a:spcAft>
        <a:spcPct val="0"/>
      </a:spcAft>
      <a:defRPr sz="2400" kern="1200">
        <a:solidFill>
          <a:schemeClr val="tx1"/>
        </a:solidFill>
        <a:latin typeface="Arial" charset="0"/>
        <a:ea typeface="ＭＳ Ｐゴシック" pitchFamily="-109" charset="-128"/>
        <a:cs typeface="+mn-cs"/>
      </a:defRPr>
    </a:lvl5pPr>
    <a:lvl6pPr marL="2286000" algn="l" defTabSz="914400" rtl="0" eaLnBrk="1" latinLnBrk="0" hangingPunct="1">
      <a:defRPr sz="2400" kern="1200">
        <a:solidFill>
          <a:schemeClr val="tx1"/>
        </a:solidFill>
        <a:latin typeface="Arial" charset="0"/>
        <a:ea typeface="ＭＳ Ｐゴシック" pitchFamily="-109" charset="-128"/>
        <a:cs typeface="+mn-cs"/>
      </a:defRPr>
    </a:lvl6pPr>
    <a:lvl7pPr marL="2743200" algn="l" defTabSz="914400" rtl="0" eaLnBrk="1" latinLnBrk="0" hangingPunct="1">
      <a:defRPr sz="2400" kern="1200">
        <a:solidFill>
          <a:schemeClr val="tx1"/>
        </a:solidFill>
        <a:latin typeface="Arial" charset="0"/>
        <a:ea typeface="ＭＳ Ｐゴシック" pitchFamily="-109" charset="-128"/>
        <a:cs typeface="+mn-cs"/>
      </a:defRPr>
    </a:lvl7pPr>
    <a:lvl8pPr marL="3200400" algn="l" defTabSz="914400" rtl="0" eaLnBrk="1" latinLnBrk="0" hangingPunct="1">
      <a:defRPr sz="2400" kern="1200">
        <a:solidFill>
          <a:schemeClr val="tx1"/>
        </a:solidFill>
        <a:latin typeface="Arial" charset="0"/>
        <a:ea typeface="ＭＳ Ｐゴシック" pitchFamily="-109" charset="-128"/>
        <a:cs typeface="+mn-cs"/>
      </a:defRPr>
    </a:lvl8pPr>
    <a:lvl9pPr marL="3657600" algn="l" defTabSz="914400" rtl="0" eaLnBrk="1" latinLnBrk="0" hangingPunct="1">
      <a:defRPr sz="2400" kern="1200">
        <a:solidFill>
          <a:schemeClr val="tx1"/>
        </a:solidFill>
        <a:latin typeface="Arial" charset="0"/>
        <a:ea typeface="ＭＳ Ｐゴシック" pitchFamily="-109" charset="-128"/>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209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28" autoAdjust="0"/>
  </p:normalViewPr>
  <p:slideViewPr>
    <p:cSldViewPr snapToObjects="1" showGuides="1">
      <p:cViewPr varScale="1">
        <p:scale>
          <a:sx n="97" d="100"/>
          <a:sy n="97" d="100"/>
        </p:scale>
        <p:origin x="630" y="78"/>
      </p:cViewPr>
      <p:guideLst>
        <p:guide orient="horz" pos="1620"/>
        <p:guide pos="2880"/>
      </p:guideLst>
    </p:cSldViewPr>
  </p:slideViewPr>
  <p:outlineViewPr>
    <p:cViewPr>
      <p:scale>
        <a:sx n="33" d="100"/>
        <a:sy n="33" d="100"/>
      </p:scale>
      <p:origin x="0" y="-2850"/>
    </p:cViewPr>
  </p:outlineViewPr>
  <p:notesTextViewPr>
    <p:cViewPr>
      <p:scale>
        <a:sx n="1" d="1"/>
        <a:sy n="1" d="1"/>
      </p:scale>
      <p:origin x="0" y="0"/>
    </p:cViewPr>
  </p:notesTextViewPr>
  <p:sorterViewPr>
    <p:cViewPr>
      <p:scale>
        <a:sx n="100" d="100"/>
        <a:sy n="100" d="100"/>
      </p:scale>
      <p:origin x="0" y="0"/>
    </p:cViewPr>
  </p:sorterViewPr>
  <p:notesViewPr>
    <p:cSldViewPr snapToObjects="1">
      <p:cViewPr varScale="1">
        <p:scale>
          <a:sx n="79" d="100"/>
          <a:sy n="79" d="100"/>
        </p:scale>
        <p:origin x="-1368" y="-78"/>
      </p:cViewPr>
      <p:guideLst>
        <p:guide orient="horz" pos="3024"/>
        <p:guide pos="230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GB" dirty="0">
              <a:solidFill>
                <a:schemeClr val="tx1">
                  <a:lumMod val="65000"/>
                  <a:lumOff val="35000"/>
                </a:schemeClr>
              </a:solidFill>
            </a:endParaRPr>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fld id="{4AA51AEC-D0A1-4FA9-895A-9A8FFF7736B3}" type="datetimeFigureOut">
              <a:rPr lang="en-GB" smtClean="0"/>
              <a:t>22/03/2018</a:t>
            </a:fld>
            <a:endParaRPr lang="en-GB" dirty="0"/>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en-GB" dirty="0">
              <a:solidFill>
                <a:schemeClr val="tx1">
                  <a:lumMod val="65000"/>
                  <a:lumOff val="35000"/>
                </a:schemeClr>
              </a:solidFill>
            </a:endParaRPr>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4547F4CC-85AB-468D-B709-C9EB014A01C2}" type="slidenum">
              <a:rPr lang="en-GB" smtClean="0"/>
              <a:t>‹#›</a:t>
            </a:fld>
            <a:endParaRPr lang="en-GB" dirty="0"/>
          </a:p>
        </p:txBody>
      </p:sp>
    </p:spTree>
    <p:extLst>
      <p:ext uri="{BB962C8B-B14F-4D97-AF65-F5344CB8AC3E}">
        <p14:creationId xmlns:p14="http://schemas.microsoft.com/office/powerpoint/2010/main" val="411245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wrap="square" lIns="96661" tIns="48331" rIns="96661" bIns="48331" numCol="1" anchor="t" anchorCtr="0" compatLnSpc="1">
            <a:prstTxWarp prst="textNoShape">
              <a:avLst/>
            </a:prstTxWarp>
          </a:bodyPr>
          <a:lstStyle>
            <a:lvl1pPr>
              <a:defRPr sz="1300" smtClean="0"/>
            </a:lvl1pPr>
          </a:lstStyle>
          <a:p>
            <a:pPr>
              <a:defRPr/>
            </a:pPr>
            <a:endParaRPr lang="en-GB" altLang="en-US" dirty="0"/>
          </a:p>
        </p:txBody>
      </p:sp>
      <p:sp>
        <p:nvSpPr>
          <p:cNvPr id="3" name="Date Placeholder 2"/>
          <p:cNvSpPr>
            <a:spLocks noGrp="1"/>
          </p:cNvSpPr>
          <p:nvPr>
            <p:ph type="dt" idx="1"/>
          </p:nvPr>
        </p:nvSpPr>
        <p:spPr>
          <a:xfrm>
            <a:off x="4143587" y="0"/>
            <a:ext cx="3169920" cy="480060"/>
          </a:xfrm>
          <a:prstGeom prst="rect">
            <a:avLst/>
          </a:prstGeom>
        </p:spPr>
        <p:txBody>
          <a:bodyPr vert="horz" wrap="square" lIns="96661" tIns="48331" rIns="96661" bIns="48331" numCol="1" anchor="t" anchorCtr="0" compatLnSpc="1">
            <a:prstTxWarp prst="textNoShape">
              <a:avLst/>
            </a:prstTxWarp>
          </a:bodyPr>
          <a:lstStyle>
            <a:lvl1pPr algn="r">
              <a:defRPr sz="1300" smtClean="0"/>
            </a:lvl1pPr>
          </a:lstStyle>
          <a:p>
            <a:pPr>
              <a:defRPr/>
            </a:pPr>
            <a:fld id="{A6BD2B6E-B993-4C1C-9E93-55B611B50867}" type="datetime1">
              <a:rPr lang="en-GB" altLang="en-US"/>
              <a:pPr>
                <a:defRPr/>
              </a:pPr>
              <a:t>22/03/2018</a:t>
            </a:fld>
            <a:endParaRPr lang="en-GB" altLang="en-US" dirty="0"/>
          </a:p>
        </p:txBody>
      </p:sp>
      <p:sp>
        <p:nvSpPr>
          <p:cNvPr id="4" name="Slide Image Placeholder 3"/>
          <p:cNvSpPr>
            <a:spLocks noGrp="1" noRot="1" noChangeAspect="1"/>
          </p:cNvSpPr>
          <p:nvPr>
            <p:ph type="sldImg" idx="2"/>
          </p:nvPr>
        </p:nvSpPr>
        <p:spPr>
          <a:xfrm>
            <a:off x="457200" y="720725"/>
            <a:ext cx="6400800" cy="3600450"/>
          </a:xfrm>
          <a:prstGeom prst="rect">
            <a:avLst/>
          </a:prstGeom>
          <a:noFill/>
          <a:ln w="12700">
            <a:solidFill>
              <a:prstClr val="black"/>
            </a:solidFill>
          </a:ln>
        </p:spPr>
        <p:txBody>
          <a:bodyPr vert="horz" wrap="square" lIns="96661" tIns="48331" rIns="96661" bIns="48331" numCol="1" anchor="ctr" anchorCtr="0" compatLnSpc="1">
            <a:prstTxWarp prst="textNoShape">
              <a:avLst/>
            </a:prstTxWarp>
          </a:bodyPr>
          <a:lstStyle/>
          <a:p>
            <a:pPr lvl="0"/>
            <a:endParaRPr lang="en-GB" altLang="en-US" noProof="0" dirty="0" smtClean="0"/>
          </a:p>
        </p:txBody>
      </p:sp>
      <p:sp>
        <p:nvSpPr>
          <p:cNvPr id="5" name="Notes Placeholder 4"/>
          <p:cNvSpPr>
            <a:spLocks noGrp="1"/>
          </p:cNvSpPr>
          <p:nvPr>
            <p:ph type="body" sz="quarter" idx="3"/>
          </p:nvPr>
        </p:nvSpPr>
        <p:spPr>
          <a:xfrm>
            <a:off x="731520" y="4560570"/>
            <a:ext cx="5852160" cy="4320540"/>
          </a:xfrm>
          <a:prstGeom prst="rect">
            <a:avLst/>
          </a:prstGeom>
        </p:spPr>
        <p:txBody>
          <a:bodyPr vert="horz" wrap="square" lIns="96661" tIns="48331" rIns="96661" bIns="48331" numCol="1" anchor="t" anchorCtr="0" compatLnSpc="1">
            <a:prstTxWarp prst="textNoShape">
              <a:avLst/>
            </a:prstTxWarp>
            <a:normAutofit/>
          </a:bodyPr>
          <a:lstStyle/>
          <a:p>
            <a:pPr lvl="0"/>
            <a:r>
              <a:rPr lang="en-GB" altLang="en-US" noProof="0" dirty="0" smtClean="0"/>
              <a:t>Click to edit Master text styles</a:t>
            </a:r>
          </a:p>
          <a:p>
            <a:pPr lvl="1"/>
            <a:r>
              <a:rPr lang="en-GB" altLang="en-US" noProof="0" dirty="0" smtClean="0"/>
              <a:t>Second level</a:t>
            </a:r>
          </a:p>
          <a:p>
            <a:pPr lvl="2"/>
            <a:r>
              <a:rPr lang="en-GB" altLang="en-US" noProof="0" dirty="0" smtClean="0"/>
              <a:t>Third level</a:t>
            </a:r>
          </a:p>
          <a:p>
            <a:pPr lvl="3"/>
            <a:r>
              <a:rPr lang="en-GB" altLang="en-US" noProof="0" dirty="0" smtClean="0"/>
              <a:t>Fourth level</a:t>
            </a:r>
          </a:p>
          <a:p>
            <a:pPr lvl="4"/>
            <a:r>
              <a:rPr lang="en-GB" altLang="en-US" noProof="0" dirty="0" smtClean="0"/>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wrap="square" lIns="96661" tIns="48331" rIns="96661" bIns="48331" numCol="1" anchor="b" anchorCtr="0" compatLnSpc="1">
            <a:prstTxWarp prst="textNoShape">
              <a:avLst/>
            </a:prstTxWarp>
          </a:bodyPr>
          <a:lstStyle>
            <a:lvl1pPr>
              <a:defRPr sz="1300" smtClean="0"/>
            </a:lvl1pPr>
          </a:lstStyle>
          <a:p>
            <a:pPr>
              <a:defRPr/>
            </a:pPr>
            <a:endParaRPr lang="en-GB" alt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wrap="square" lIns="96661" tIns="48331" rIns="96661" bIns="48331" numCol="1" anchor="b" anchorCtr="0" compatLnSpc="1">
            <a:prstTxWarp prst="textNoShape">
              <a:avLst/>
            </a:prstTxWarp>
          </a:bodyPr>
          <a:lstStyle>
            <a:lvl1pPr algn="r">
              <a:defRPr sz="1300" smtClean="0"/>
            </a:lvl1pPr>
          </a:lstStyle>
          <a:p>
            <a:pPr>
              <a:defRPr/>
            </a:pPr>
            <a:fld id="{95C0A0FB-C9C3-422D-8448-AE568FEA659C}" type="slidenum">
              <a:rPr lang="en-GB" altLang="en-US"/>
              <a:pPr>
                <a:defRPr/>
              </a:pPr>
              <a:t>‹#›</a:t>
            </a:fld>
            <a:endParaRPr lang="en-GB" altLang="en-US" dirty="0"/>
          </a:p>
        </p:txBody>
      </p:sp>
    </p:spTree>
    <p:extLst>
      <p:ext uri="{BB962C8B-B14F-4D97-AF65-F5344CB8AC3E}">
        <p14:creationId xmlns:p14="http://schemas.microsoft.com/office/powerpoint/2010/main" val="39453503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baseline="0">
        <a:solidFill>
          <a:schemeClr val="tx1">
            <a:lumMod val="65000"/>
            <a:lumOff val="35000"/>
          </a:schemeClr>
        </a:solidFill>
        <a:latin typeface="Arial" panose="020B0604020202020204" pitchFamily="34" charset="0"/>
        <a:ea typeface="ＭＳ Ｐゴシック" pitchFamily="-109" charset="-128"/>
        <a:cs typeface="+mn-cs"/>
      </a:defRPr>
    </a:lvl1pPr>
    <a:lvl2pPr marL="457200" algn="l" rtl="0" eaLnBrk="0" fontAlgn="base" hangingPunct="0">
      <a:spcBef>
        <a:spcPct val="30000"/>
      </a:spcBef>
      <a:spcAft>
        <a:spcPct val="0"/>
      </a:spcAft>
      <a:defRPr sz="1200" kern="1200" baseline="0">
        <a:solidFill>
          <a:schemeClr val="tx1">
            <a:lumMod val="65000"/>
            <a:lumOff val="35000"/>
          </a:schemeClr>
        </a:solidFill>
        <a:latin typeface="Arial" panose="020B0604020202020204" pitchFamily="34" charset="0"/>
        <a:ea typeface="ＭＳ Ｐゴシック" pitchFamily="-109" charset="-128"/>
        <a:cs typeface="+mn-cs"/>
      </a:defRPr>
    </a:lvl2pPr>
    <a:lvl3pPr marL="914400" algn="l" rtl="0" eaLnBrk="0" fontAlgn="base" hangingPunct="0">
      <a:spcBef>
        <a:spcPct val="30000"/>
      </a:spcBef>
      <a:spcAft>
        <a:spcPct val="0"/>
      </a:spcAft>
      <a:defRPr sz="1200" kern="1200" baseline="0">
        <a:solidFill>
          <a:schemeClr val="tx1">
            <a:lumMod val="65000"/>
            <a:lumOff val="35000"/>
          </a:schemeClr>
        </a:solidFill>
        <a:latin typeface="Arial" panose="020B0604020202020204" pitchFamily="34" charset="0"/>
        <a:ea typeface="ＭＳ Ｐゴシック" pitchFamily="-109" charset="-128"/>
        <a:cs typeface="+mn-cs"/>
      </a:defRPr>
    </a:lvl3pPr>
    <a:lvl4pPr marL="1371600" algn="l" rtl="0" eaLnBrk="0" fontAlgn="base" hangingPunct="0">
      <a:spcBef>
        <a:spcPct val="30000"/>
      </a:spcBef>
      <a:spcAft>
        <a:spcPct val="0"/>
      </a:spcAft>
      <a:defRPr sz="1200" kern="1200" baseline="0">
        <a:solidFill>
          <a:schemeClr val="tx1">
            <a:lumMod val="65000"/>
            <a:lumOff val="35000"/>
          </a:schemeClr>
        </a:solidFill>
        <a:latin typeface="Arial" panose="020B0604020202020204" pitchFamily="34" charset="0"/>
        <a:ea typeface="ＭＳ Ｐゴシック" pitchFamily="-109" charset="-128"/>
        <a:cs typeface="+mn-cs"/>
      </a:defRPr>
    </a:lvl4pPr>
    <a:lvl5pPr marL="1828800" algn="l" rtl="0" eaLnBrk="0" fontAlgn="base" hangingPunct="0">
      <a:spcBef>
        <a:spcPct val="30000"/>
      </a:spcBef>
      <a:spcAft>
        <a:spcPct val="0"/>
      </a:spcAft>
      <a:defRPr sz="1200" kern="1200" baseline="0">
        <a:solidFill>
          <a:schemeClr val="tx1">
            <a:lumMod val="65000"/>
            <a:lumOff val="35000"/>
          </a:schemeClr>
        </a:solidFill>
        <a:latin typeface="Arial" panose="020B0604020202020204" pitchFamily="34" charset="0"/>
        <a:ea typeface="ＭＳ Ｐゴシック" pitchFamily="-109"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descr="M9635 Powerpoint new title graphic 16 9.pdf"/>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9" name="Title 1"/>
          <p:cNvSpPr>
            <a:spLocks noGrp="1"/>
          </p:cNvSpPr>
          <p:nvPr>
            <p:ph type="ctrTitle" hasCustomPrompt="1"/>
          </p:nvPr>
        </p:nvSpPr>
        <p:spPr>
          <a:xfrm>
            <a:off x="467544" y="483518"/>
            <a:ext cx="8496944" cy="1102519"/>
          </a:xfrm>
          <a:prstGeom prst="rect">
            <a:avLst/>
          </a:prstGeom>
        </p:spPr>
        <p:txBody>
          <a:bodyPr/>
          <a:lstStyle>
            <a:lvl1pPr algn="l">
              <a:defRPr sz="4400" b="0" i="0" cap="none" baseline="0">
                <a:solidFill>
                  <a:srgbClr val="FFFFFF"/>
                </a:solidFill>
                <a:latin typeface="Tahoma" panose="020B0604030504040204" pitchFamily="34" charset="0"/>
                <a:ea typeface="Tahoma" panose="020B0604030504040204" pitchFamily="34" charset="0"/>
                <a:cs typeface="Tahoma" panose="020B0604030504040204" pitchFamily="34" charset="0"/>
              </a:defRPr>
            </a:lvl1pPr>
          </a:lstStyle>
          <a:p>
            <a:r>
              <a:rPr lang="en-US" dirty="0" smtClean="0"/>
              <a:t>Click to edit master title style</a:t>
            </a:r>
            <a:endParaRPr lang="en-GB" dirty="0"/>
          </a:p>
        </p:txBody>
      </p:sp>
      <p:sp>
        <p:nvSpPr>
          <p:cNvPr id="10" name="Subtitle 2"/>
          <p:cNvSpPr>
            <a:spLocks noGrp="1"/>
          </p:cNvSpPr>
          <p:nvPr>
            <p:ph type="subTitle" idx="1" hasCustomPrompt="1"/>
          </p:nvPr>
        </p:nvSpPr>
        <p:spPr>
          <a:xfrm>
            <a:off x="467544" y="2121396"/>
            <a:ext cx="8496943" cy="1314450"/>
          </a:xfrm>
          <a:prstGeom prst="rect">
            <a:avLst/>
          </a:prstGeom>
        </p:spPr>
        <p:txBody>
          <a:bodyPr/>
          <a:lstStyle>
            <a:lvl1pPr marL="0" indent="0" algn="l">
              <a:buNone/>
              <a:defRPr sz="2200" b="0" baseline="0">
                <a:solidFill>
                  <a:srgbClr val="FFFFFF"/>
                </a:solidFill>
                <a:latin typeface="Tahoma" panose="020B0604030504040204" pitchFamily="34" charset="0"/>
                <a:ea typeface="Tahoma" panose="020B0604030504040204" pitchFamily="34" charset="0"/>
                <a:cs typeface="Tahoma" panose="020B060403050404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GB" dirty="0"/>
          </a:p>
        </p:txBody>
      </p:sp>
    </p:spTree>
    <p:extLst>
      <p:ext uri="{BB962C8B-B14F-4D97-AF65-F5344CB8AC3E}">
        <p14:creationId xmlns:p14="http://schemas.microsoft.com/office/powerpoint/2010/main" val="250917210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1" y="205979"/>
            <a:ext cx="6692265" cy="857250"/>
          </a:xfrm>
          <a:prstGeom prst="rect">
            <a:avLst/>
          </a:prstGeom>
        </p:spPr>
        <p:txBody>
          <a:bodyPr/>
          <a:lstStyle>
            <a:lvl1pPr algn="l">
              <a:defRPr sz="4000" b="1" i="0" cap="all" baseline="0">
                <a:solidFill>
                  <a:schemeClr val="tx1">
                    <a:lumMod val="65000"/>
                    <a:lumOff val="35000"/>
                  </a:schemeClr>
                </a:solidFill>
                <a:latin typeface="Arial Narrow" panose="020B0606020202030204" pitchFamily="34" charset="0"/>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200151"/>
            <a:ext cx="8229600" cy="3394472"/>
          </a:xfrm>
          <a:prstGeom prst="rect">
            <a:avLst/>
          </a:prstGeom>
        </p:spPr>
        <p:txBody>
          <a:bodyPr vert="eaVert"/>
          <a:lstStyle>
            <a:lvl1pPr>
              <a:defRPr baseline="0">
                <a:solidFill>
                  <a:schemeClr val="tx1">
                    <a:lumMod val="65000"/>
                    <a:lumOff val="35000"/>
                  </a:schemeClr>
                </a:solidFill>
                <a:latin typeface="Arial" panose="020B0604020202020204" pitchFamily="34" charset="0"/>
              </a:defRPr>
            </a:lvl1pPr>
            <a:lvl2pPr>
              <a:defRPr baseline="0">
                <a:solidFill>
                  <a:schemeClr val="tx1">
                    <a:lumMod val="65000"/>
                    <a:lumOff val="35000"/>
                  </a:schemeClr>
                </a:solidFill>
                <a:latin typeface="Arial" panose="020B0604020202020204" pitchFamily="34" charset="0"/>
              </a:defRPr>
            </a:lvl2pPr>
            <a:lvl3pPr>
              <a:defRPr baseline="0">
                <a:solidFill>
                  <a:schemeClr val="tx1">
                    <a:lumMod val="65000"/>
                    <a:lumOff val="35000"/>
                  </a:schemeClr>
                </a:solidFill>
                <a:latin typeface="Arial" panose="020B0604020202020204" pitchFamily="34" charset="0"/>
              </a:defRPr>
            </a:lvl3pPr>
            <a:lvl4pPr>
              <a:defRPr baseline="0">
                <a:solidFill>
                  <a:schemeClr val="tx1">
                    <a:lumMod val="65000"/>
                    <a:lumOff val="35000"/>
                  </a:schemeClr>
                </a:solidFill>
                <a:latin typeface="Arial" panose="020B0604020202020204" pitchFamily="34" charset="0"/>
              </a:defRPr>
            </a:lvl4pPr>
            <a:lvl5pPr>
              <a:defRPr baseline="0">
                <a:solidFill>
                  <a:schemeClr val="tx1">
                    <a:lumMod val="65000"/>
                    <a:lumOff val="35000"/>
                  </a:schemeClr>
                </a:solidFill>
                <a:latin typeface="Arial" panose="020B060402020202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25813043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1" y="205979"/>
            <a:ext cx="6692265" cy="857250"/>
          </a:xfrm>
          <a:prstGeom prst="rect">
            <a:avLst/>
          </a:prstGeom>
        </p:spPr>
        <p:txBody>
          <a:bodyPr/>
          <a:lstStyle>
            <a:lvl1pPr algn="l">
              <a:defRPr sz="3200" b="1" i="0" cap="all" baseline="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200151"/>
            <a:ext cx="8229600" cy="3394472"/>
          </a:xfrm>
          <a:prstGeom prst="rect">
            <a:avLst/>
          </a:prstGeom>
        </p:spPr>
        <p:txBody>
          <a:bodyPr/>
          <a:lstStyle>
            <a:lvl1pPr>
              <a:defRPr baseline="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1pPr>
            <a:lvl2pPr>
              <a:defRPr baseline="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2pPr>
            <a:lvl3pPr>
              <a:defRPr baseline="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3pPr>
            <a:lvl4pPr>
              <a:defRPr baseline="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4pPr>
            <a:lvl5pPr>
              <a:defRPr baseline="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36149663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6229386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467544" y="490364"/>
            <a:ext cx="8229599" cy="857250"/>
          </a:xfrm>
          <a:prstGeom prst="rect">
            <a:avLst/>
          </a:prstGeom>
        </p:spPr>
        <p:txBody>
          <a:bodyPr/>
          <a:lstStyle>
            <a:lvl1pPr algn="l">
              <a:defRPr sz="3200" b="0" i="0" cap="none" baseline="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1pPr>
          </a:lstStyle>
          <a:p>
            <a:r>
              <a:rPr lang="en-US" dirty="0" smtClean="0"/>
              <a:t>Click to edit master title style</a:t>
            </a:r>
            <a:endParaRPr lang="en-US" dirty="0"/>
          </a:p>
        </p:txBody>
      </p:sp>
      <p:sp>
        <p:nvSpPr>
          <p:cNvPr id="4" name="Content Placeholder 2"/>
          <p:cNvSpPr>
            <a:spLocks noGrp="1"/>
          </p:cNvSpPr>
          <p:nvPr>
            <p:ph idx="1"/>
          </p:nvPr>
        </p:nvSpPr>
        <p:spPr>
          <a:xfrm>
            <a:off x="467543" y="1347613"/>
            <a:ext cx="8229600" cy="2808313"/>
          </a:xfrm>
          <a:prstGeom prst="rect">
            <a:avLst/>
          </a:prstGeom>
        </p:spPr>
        <p:txBody>
          <a:bodyPr/>
          <a:lstStyle>
            <a:lvl1pPr>
              <a:defRPr baseline="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1pPr>
            <a:lvl2pPr>
              <a:defRPr baseline="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2pPr>
            <a:lvl3pPr>
              <a:defRPr baseline="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3pPr>
            <a:lvl4pPr>
              <a:defRPr baseline="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4pPr>
            <a:lvl5pPr>
              <a:defRPr baseline="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06751545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a:prstGeom prst="rect">
            <a:avLst/>
          </a:prstGeom>
        </p:spPr>
        <p:txBody>
          <a:bodyPr anchor="t"/>
          <a:lstStyle>
            <a:lvl1pPr algn="l">
              <a:defRPr sz="3200" b="1" cap="all" baseline="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180035"/>
            <a:ext cx="7772400" cy="1125140"/>
          </a:xfrm>
          <a:prstGeom prst="rect">
            <a:avLst/>
          </a:prstGeom>
        </p:spPr>
        <p:txBody>
          <a:bodyPr anchor="b"/>
          <a:lstStyle>
            <a:lvl1pPr marL="0" indent="0">
              <a:buNone/>
              <a:defRPr sz="2000" baseline="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Tree>
    <p:extLst>
      <p:ext uri="{BB962C8B-B14F-4D97-AF65-F5344CB8AC3E}">
        <p14:creationId xmlns:p14="http://schemas.microsoft.com/office/powerpoint/2010/main" val="297160261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555525"/>
            <a:ext cx="8229600" cy="644626"/>
          </a:xfrm>
          <a:prstGeom prst="rect">
            <a:avLst/>
          </a:prstGeom>
        </p:spPr>
        <p:txBody>
          <a:bodyPr/>
          <a:lstStyle>
            <a:lvl1pPr algn="l">
              <a:defRPr sz="3200" b="0" i="0" cap="none" baseline="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347613"/>
            <a:ext cx="4038600" cy="2880321"/>
          </a:xfrm>
          <a:prstGeom prst="rect">
            <a:avLst/>
          </a:prstGeom>
        </p:spPr>
        <p:txBody>
          <a:bodyPr/>
          <a:lstStyle>
            <a:lvl1pPr>
              <a:defRPr sz="2800" baseline="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1pPr>
            <a:lvl2pPr>
              <a:defRPr sz="2400" baseline="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2pPr>
            <a:lvl3pPr>
              <a:defRPr sz="2000" baseline="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3pPr>
            <a:lvl4pPr>
              <a:defRPr sz="1800" baseline="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4pPr>
            <a:lvl5pPr>
              <a:defRPr sz="1800" baseline="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347613"/>
            <a:ext cx="4038600" cy="2880321"/>
          </a:xfrm>
          <a:prstGeom prst="rect">
            <a:avLst/>
          </a:prstGeom>
        </p:spPr>
        <p:txBody>
          <a:bodyPr/>
          <a:lstStyle>
            <a:lvl1pPr>
              <a:defRPr sz="2800" baseline="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1pPr>
            <a:lvl2pPr>
              <a:defRPr sz="2400" baseline="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2pPr>
            <a:lvl3pPr>
              <a:defRPr sz="2000" baseline="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3pPr>
            <a:lvl4pPr>
              <a:defRPr sz="1800" baseline="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4pPr>
            <a:lvl5pPr>
              <a:defRPr sz="1800" baseline="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5184555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199" y="483519"/>
            <a:ext cx="8229601" cy="864096"/>
          </a:xfrm>
          <a:prstGeom prst="rect">
            <a:avLst/>
          </a:prstGeom>
        </p:spPr>
        <p:txBody>
          <a:bodyPr/>
          <a:lstStyle>
            <a:lvl1pPr algn="l">
              <a:defRPr sz="4000" b="0" i="0" cap="none" baseline="0">
                <a:solidFill>
                  <a:schemeClr val="tx1">
                    <a:lumMod val="65000"/>
                    <a:lumOff val="35000"/>
                  </a:schemeClr>
                </a:solidFill>
                <a:latin typeface="Tahoma"/>
                <a:cs typeface="Tahoma"/>
              </a:defRPr>
            </a:lvl1pPr>
          </a:lstStyle>
          <a:p>
            <a:r>
              <a:rPr lang="en-US" dirty="0" smtClean="0"/>
              <a:t>Click to edit master title style</a:t>
            </a:r>
            <a:endParaRPr lang="en-US" dirty="0"/>
          </a:p>
        </p:txBody>
      </p:sp>
      <p:sp>
        <p:nvSpPr>
          <p:cNvPr id="4" name="Content Placeholder 3"/>
          <p:cNvSpPr>
            <a:spLocks noGrp="1"/>
          </p:cNvSpPr>
          <p:nvPr>
            <p:ph sz="half" idx="2"/>
          </p:nvPr>
        </p:nvSpPr>
        <p:spPr>
          <a:xfrm>
            <a:off x="457200" y="1491630"/>
            <a:ext cx="4040188" cy="2664296"/>
          </a:xfrm>
          <a:prstGeom prst="rect">
            <a:avLst/>
          </a:prstGeom>
        </p:spPr>
        <p:txBody>
          <a:bodyPr/>
          <a:lstStyle>
            <a:lvl1pPr>
              <a:defRPr sz="2400" baseline="0">
                <a:solidFill>
                  <a:schemeClr val="tx1">
                    <a:lumMod val="65000"/>
                    <a:lumOff val="35000"/>
                  </a:schemeClr>
                </a:solidFill>
                <a:latin typeface="Arial" panose="020B0604020202020204" pitchFamily="34" charset="0"/>
              </a:defRPr>
            </a:lvl1pPr>
            <a:lvl2pPr>
              <a:defRPr sz="2000" baseline="0">
                <a:solidFill>
                  <a:schemeClr val="tx1">
                    <a:lumMod val="65000"/>
                    <a:lumOff val="35000"/>
                  </a:schemeClr>
                </a:solidFill>
                <a:latin typeface="Arial" panose="020B0604020202020204" pitchFamily="34" charset="0"/>
              </a:defRPr>
            </a:lvl2pPr>
            <a:lvl3pPr>
              <a:defRPr sz="1800" baseline="0">
                <a:solidFill>
                  <a:schemeClr val="tx1">
                    <a:lumMod val="65000"/>
                    <a:lumOff val="35000"/>
                  </a:schemeClr>
                </a:solidFill>
                <a:latin typeface="Arial" panose="020B0604020202020204" pitchFamily="34" charset="0"/>
              </a:defRPr>
            </a:lvl3pPr>
            <a:lvl4pPr>
              <a:defRPr sz="1600" baseline="0">
                <a:solidFill>
                  <a:schemeClr val="tx1">
                    <a:lumMod val="65000"/>
                    <a:lumOff val="35000"/>
                  </a:schemeClr>
                </a:solidFill>
                <a:latin typeface="Arial" panose="020B0604020202020204" pitchFamily="34" charset="0"/>
              </a:defRPr>
            </a:lvl4pPr>
            <a:lvl5pPr>
              <a:defRPr sz="1600" baseline="0">
                <a:solidFill>
                  <a:schemeClr val="tx1">
                    <a:lumMod val="65000"/>
                    <a:lumOff val="35000"/>
                  </a:schemeClr>
                </a:solidFill>
                <a:latin typeface="Arial" panose="020B0604020202020204" pitchFamily="34" charset="0"/>
              </a:defRPr>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4645026" y="1491630"/>
            <a:ext cx="4041775" cy="2664296"/>
          </a:xfrm>
          <a:prstGeom prst="rect">
            <a:avLst/>
          </a:prstGeom>
        </p:spPr>
        <p:txBody>
          <a:bodyPr/>
          <a:lstStyle>
            <a:lvl1pPr>
              <a:defRPr sz="2400" baseline="0">
                <a:solidFill>
                  <a:schemeClr val="tx1">
                    <a:lumMod val="65000"/>
                    <a:lumOff val="35000"/>
                  </a:schemeClr>
                </a:solidFill>
                <a:latin typeface="Arial" panose="020B0604020202020204" pitchFamily="34" charset="0"/>
              </a:defRPr>
            </a:lvl1pPr>
            <a:lvl2pPr>
              <a:defRPr sz="2000" baseline="0">
                <a:solidFill>
                  <a:schemeClr val="tx1">
                    <a:lumMod val="65000"/>
                    <a:lumOff val="35000"/>
                  </a:schemeClr>
                </a:solidFill>
                <a:latin typeface="Arial" panose="020B0604020202020204" pitchFamily="34" charset="0"/>
              </a:defRPr>
            </a:lvl2pPr>
            <a:lvl3pPr>
              <a:defRPr sz="1800" baseline="0">
                <a:solidFill>
                  <a:schemeClr val="tx1">
                    <a:lumMod val="65000"/>
                    <a:lumOff val="35000"/>
                  </a:schemeClr>
                </a:solidFill>
                <a:latin typeface="Arial" panose="020B0604020202020204" pitchFamily="34" charset="0"/>
              </a:defRPr>
            </a:lvl3pPr>
            <a:lvl4pPr>
              <a:defRPr sz="1600" baseline="0">
                <a:solidFill>
                  <a:schemeClr val="tx1">
                    <a:lumMod val="65000"/>
                    <a:lumOff val="35000"/>
                  </a:schemeClr>
                </a:solidFill>
                <a:latin typeface="Arial" panose="020B0604020202020204" pitchFamily="34" charset="0"/>
              </a:defRPr>
            </a:lvl4pPr>
            <a:lvl5pPr>
              <a:defRPr sz="1600" baseline="0">
                <a:solidFill>
                  <a:schemeClr val="tx1">
                    <a:lumMod val="65000"/>
                    <a:lumOff val="35000"/>
                  </a:schemeClr>
                </a:solidFill>
                <a:latin typeface="Arial" panose="020B0604020202020204" pitchFamily="34" charset="0"/>
              </a:defRPr>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4639199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1" y="205979"/>
            <a:ext cx="6692265" cy="857250"/>
          </a:xfrm>
          <a:prstGeom prst="rect">
            <a:avLst/>
          </a:prstGeom>
        </p:spPr>
        <p:txBody>
          <a:bodyPr/>
          <a:lstStyle>
            <a:lvl1pPr algn="l">
              <a:defRPr sz="4000" b="1" i="0" cap="all" baseline="0">
                <a:solidFill>
                  <a:schemeClr val="tx1">
                    <a:lumMod val="65000"/>
                    <a:lumOff val="35000"/>
                  </a:schemeClr>
                </a:solidFill>
                <a:latin typeface="Arial Narrow" panose="020B0606020202030204"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284688301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6093080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a:prstGeom prst="rect">
            <a:avLst/>
          </a:prstGeom>
        </p:spPr>
        <p:txBody>
          <a:bodyPr anchor="b"/>
          <a:lstStyle>
            <a:lvl1pPr algn="l">
              <a:defRPr sz="2000" b="1" baseline="0">
                <a:solidFill>
                  <a:schemeClr val="tx1">
                    <a:lumMod val="65000"/>
                    <a:lumOff val="35000"/>
                  </a:schemeClr>
                </a:solidFill>
                <a:latin typeface="Arial" panose="020B0604020202020204" pitchFamily="34" charset="0"/>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459581"/>
            <a:ext cx="5486400" cy="30861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smtClean="0"/>
          </a:p>
        </p:txBody>
      </p:sp>
      <p:sp>
        <p:nvSpPr>
          <p:cNvPr id="4" name="Text Placeholder 3"/>
          <p:cNvSpPr>
            <a:spLocks noGrp="1"/>
          </p:cNvSpPr>
          <p:nvPr>
            <p:ph type="body" sz="half" idx="2"/>
          </p:nvPr>
        </p:nvSpPr>
        <p:spPr>
          <a:xfrm>
            <a:off x="1792288" y="4025503"/>
            <a:ext cx="5486400" cy="603647"/>
          </a:xfrm>
          <a:prstGeom prst="rect">
            <a:avLst/>
          </a:prstGeom>
        </p:spPr>
        <p:txBody>
          <a:bodyPr/>
          <a:lstStyle>
            <a:lvl1pPr marL="0" indent="0">
              <a:buNone/>
              <a:defRPr sz="1400" baseline="0">
                <a:solidFill>
                  <a:schemeClr val="tx1">
                    <a:lumMod val="65000"/>
                    <a:lumOff val="35000"/>
                  </a:schemeClr>
                </a:solidFill>
                <a:latin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Tree>
    <p:extLst>
      <p:ext uri="{BB962C8B-B14F-4D97-AF65-F5344CB8AC3E}">
        <p14:creationId xmlns:p14="http://schemas.microsoft.com/office/powerpoint/2010/main" val="238168079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1" descr="M9635 Powerpoint template 16 9.pdf"/>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cSld>
  <p:clrMap bg1="lt1" tx1="dk1" bg2="lt2" tx2="dk2" accent1="accent1" accent2="accent2" accent3="accent3" accent4="accent4" accent5="accent5" accent6="accent6" hlink="hlink" folHlink="folHlink"/>
  <p:sldLayoutIdLst>
    <p:sldLayoutId id="2147483899" r:id="rId1"/>
    <p:sldLayoutId id="2147483888" r:id="rId2"/>
    <p:sldLayoutId id="2147483900" r:id="rId3"/>
    <p:sldLayoutId id="2147483889" r:id="rId4"/>
    <p:sldLayoutId id="2147483890" r:id="rId5"/>
    <p:sldLayoutId id="2147483891" r:id="rId6"/>
    <p:sldLayoutId id="2147483892" r:id="rId7"/>
    <p:sldLayoutId id="2147483893" r:id="rId8"/>
    <p:sldLayoutId id="2147483895" r:id="rId9"/>
    <p:sldLayoutId id="2147483896" r:id="rId10"/>
    <p:sldLayoutId id="2147483901" r:id="rId11"/>
  </p:sldLayoutIdLst>
  <p:timing>
    <p:tnLst>
      <p:par>
        <p:cTn id="1" dur="indefinite" restart="never" nodeType="tmRoot"/>
      </p:par>
    </p:tnLst>
  </p:timing>
  <p:txStyles>
    <p:titleStyle>
      <a:lvl1pPr algn="ctr" defTabSz="457200" rtl="0" eaLnBrk="1" fontAlgn="base" hangingPunct="1">
        <a:spcBef>
          <a:spcPct val="0"/>
        </a:spcBef>
        <a:spcAft>
          <a:spcPct val="0"/>
        </a:spcAft>
        <a:defRPr sz="4400" kern="1200">
          <a:solidFill>
            <a:schemeClr val="tx1"/>
          </a:solidFill>
          <a:latin typeface="+mj-lt"/>
          <a:ea typeface="ＭＳ Ｐゴシック" charset="-128"/>
          <a:cs typeface="ＭＳ Ｐゴシック" pitchFamily="-109" charset="-128"/>
        </a:defRPr>
      </a:lvl1pPr>
      <a:lvl2pPr algn="ctr" defTabSz="457200" rtl="0" eaLnBrk="1" fontAlgn="base" hangingPunct="1">
        <a:spcBef>
          <a:spcPct val="0"/>
        </a:spcBef>
        <a:spcAft>
          <a:spcPct val="0"/>
        </a:spcAft>
        <a:defRPr sz="4400">
          <a:solidFill>
            <a:schemeClr val="tx1"/>
          </a:solidFill>
          <a:latin typeface="Arial" charset="0"/>
          <a:ea typeface="ＭＳ Ｐゴシック" charset="-128"/>
          <a:cs typeface="ＭＳ Ｐゴシック" pitchFamily="-109" charset="-128"/>
        </a:defRPr>
      </a:lvl2pPr>
      <a:lvl3pPr algn="ctr" defTabSz="457200" rtl="0" eaLnBrk="1" fontAlgn="base" hangingPunct="1">
        <a:spcBef>
          <a:spcPct val="0"/>
        </a:spcBef>
        <a:spcAft>
          <a:spcPct val="0"/>
        </a:spcAft>
        <a:defRPr sz="4400">
          <a:solidFill>
            <a:schemeClr val="tx1"/>
          </a:solidFill>
          <a:latin typeface="Arial" charset="0"/>
          <a:ea typeface="ＭＳ Ｐゴシック" charset="-128"/>
          <a:cs typeface="ＭＳ Ｐゴシック" pitchFamily="-109" charset="-128"/>
        </a:defRPr>
      </a:lvl3pPr>
      <a:lvl4pPr algn="ctr" defTabSz="457200" rtl="0" eaLnBrk="1" fontAlgn="base" hangingPunct="1">
        <a:spcBef>
          <a:spcPct val="0"/>
        </a:spcBef>
        <a:spcAft>
          <a:spcPct val="0"/>
        </a:spcAft>
        <a:defRPr sz="4400">
          <a:solidFill>
            <a:schemeClr val="tx1"/>
          </a:solidFill>
          <a:latin typeface="Arial" charset="0"/>
          <a:ea typeface="ＭＳ Ｐゴシック" charset="-128"/>
          <a:cs typeface="ＭＳ Ｐゴシック" pitchFamily="-109" charset="-128"/>
        </a:defRPr>
      </a:lvl4pPr>
      <a:lvl5pPr algn="ctr" defTabSz="457200" rtl="0" eaLnBrk="1" fontAlgn="base" hangingPunct="1">
        <a:spcBef>
          <a:spcPct val="0"/>
        </a:spcBef>
        <a:spcAft>
          <a:spcPct val="0"/>
        </a:spcAft>
        <a:defRPr sz="4400">
          <a:solidFill>
            <a:schemeClr val="tx1"/>
          </a:solidFill>
          <a:latin typeface="Arial" charset="0"/>
          <a:ea typeface="ＭＳ Ｐゴシック" charset="-128"/>
          <a:cs typeface="ＭＳ Ｐゴシック" pitchFamily="-109" charset="-128"/>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pitchFamily="-109"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395536" y="483518"/>
            <a:ext cx="8496944" cy="1102519"/>
          </a:xfrm>
          <a:prstGeom prst="rect">
            <a:avLst/>
          </a:prstGeom>
        </p:spPr>
        <p:txBody>
          <a:bodyPr/>
          <a:lstStyle>
            <a:lvl1pPr algn="l" defTabSz="457200" rtl="0" eaLnBrk="1" fontAlgn="base" hangingPunct="1">
              <a:spcBef>
                <a:spcPct val="0"/>
              </a:spcBef>
              <a:spcAft>
                <a:spcPct val="0"/>
              </a:spcAft>
              <a:defRPr sz="4400" b="0" i="0" kern="1200" cap="none" baseline="0">
                <a:solidFill>
                  <a:srgbClr val="FFFFFF"/>
                </a:solidFill>
                <a:latin typeface="Tahoma" panose="020B0604030504040204" pitchFamily="34" charset="0"/>
                <a:ea typeface="Tahoma" panose="020B0604030504040204" pitchFamily="34" charset="0"/>
                <a:cs typeface="Tahoma" panose="020B0604030504040204" pitchFamily="34" charset="0"/>
              </a:defRPr>
            </a:lvl1pPr>
            <a:lvl2pPr algn="ctr" defTabSz="457200" rtl="0" eaLnBrk="1" fontAlgn="base" hangingPunct="1">
              <a:spcBef>
                <a:spcPct val="0"/>
              </a:spcBef>
              <a:spcAft>
                <a:spcPct val="0"/>
              </a:spcAft>
              <a:defRPr sz="4400">
                <a:solidFill>
                  <a:schemeClr val="tx1"/>
                </a:solidFill>
                <a:latin typeface="Arial" charset="0"/>
                <a:ea typeface="ＭＳ Ｐゴシック" charset="-128"/>
                <a:cs typeface="ＭＳ Ｐゴシック" pitchFamily="-109" charset="-128"/>
              </a:defRPr>
            </a:lvl2pPr>
            <a:lvl3pPr algn="ctr" defTabSz="457200" rtl="0" eaLnBrk="1" fontAlgn="base" hangingPunct="1">
              <a:spcBef>
                <a:spcPct val="0"/>
              </a:spcBef>
              <a:spcAft>
                <a:spcPct val="0"/>
              </a:spcAft>
              <a:defRPr sz="4400">
                <a:solidFill>
                  <a:schemeClr val="tx1"/>
                </a:solidFill>
                <a:latin typeface="Arial" charset="0"/>
                <a:ea typeface="ＭＳ Ｐゴシック" charset="-128"/>
                <a:cs typeface="ＭＳ Ｐゴシック" pitchFamily="-109" charset="-128"/>
              </a:defRPr>
            </a:lvl3pPr>
            <a:lvl4pPr algn="ctr" defTabSz="457200" rtl="0" eaLnBrk="1" fontAlgn="base" hangingPunct="1">
              <a:spcBef>
                <a:spcPct val="0"/>
              </a:spcBef>
              <a:spcAft>
                <a:spcPct val="0"/>
              </a:spcAft>
              <a:defRPr sz="4400">
                <a:solidFill>
                  <a:schemeClr val="tx1"/>
                </a:solidFill>
                <a:latin typeface="Arial" charset="0"/>
                <a:ea typeface="ＭＳ Ｐゴシック" charset="-128"/>
                <a:cs typeface="ＭＳ Ｐゴシック" pitchFamily="-109" charset="-128"/>
              </a:defRPr>
            </a:lvl4pPr>
            <a:lvl5pPr algn="ctr" defTabSz="457200" rtl="0" eaLnBrk="1" fontAlgn="base" hangingPunct="1">
              <a:spcBef>
                <a:spcPct val="0"/>
              </a:spcBef>
              <a:spcAft>
                <a:spcPct val="0"/>
              </a:spcAft>
              <a:defRPr sz="4400">
                <a:solidFill>
                  <a:schemeClr val="tx1"/>
                </a:solidFill>
                <a:latin typeface="Arial" charset="0"/>
                <a:ea typeface="ＭＳ Ｐゴシック" charset="-128"/>
                <a:cs typeface="ＭＳ Ｐゴシック" pitchFamily="-109" charset="-128"/>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defRPr>
            </a:lvl9pPr>
          </a:lstStyle>
          <a:p>
            <a:r>
              <a:rPr lang="en-US" dirty="0" smtClean="0"/>
              <a:t>Feeding Liverpool – Universal Credit Briefing</a:t>
            </a:r>
            <a:endParaRPr lang="en-US" dirty="0"/>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3568" y="2283718"/>
            <a:ext cx="3647438" cy="2578583"/>
          </a:xfrm>
          <a:prstGeom prst="rect">
            <a:avLst/>
          </a:prstGeom>
        </p:spPr>
      </p:pic>
    </p:spTree>
    <p:extLst>
      <p:ext uri="{BB962C8B-B14F-4D97-AF65-F5344CB8AC3E}">
        <p14:creationId xmlns:p14="http://schemas.microsoft.com/office/powerpoint/2010/main" val="10749182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3" name="Rectangle 1027"/>
          <p:cNvSpPr>
            <a:spLocks noGrp="1" noChangeArrowheads="1"/>
          </p:cNvSpPr>
          <p:nvPr>
            <p:ph type="body" idx="1"/>
          </p:nvPr>
        </p:nvSpPr>
        <p:spPr>
          <a:xfrm>
            <a:off x="179512" y="581060"/>
            <a:ext cx="8640960" cy="3528392"/>
          </a:xfrm>
        </p:spPr>
        <p:txBody>
          <a:bodyPr/>
          <a:lstStyle/>
          <a:p>
            <a:pPr marL="0" indent="0">
              <a:lnSpc>
                <a:spcPct val="90000"/>
              </a:lnSpc>
              <a:buNone/>
            </a:pPr>
            <a:r>
              <a:rPr lang="en-GB" altLang="en-US" sz="2200" b="1" dirty="0" smtClean="0">
                <a:latin typeface="Arial" charset="0"/>
              </a:rPr>
              <a:t>Richard Machin</a:t>
            </a:r>
          </a:p>
          <a:p>
            <a:pPr marL="0" indent="0">
              <a:lnSpc>
                <a:spcPct val="90000"/>
              </a:lnSpc>
              <a:buNone/>
            </a:pPr>
            <a:endParaRPr lang="en-GB" altLang="en-US" sz="2200" b="1" dirty="0" smtClean="0">
              <a:latin typeface="Arial" charset="0"/>
            </a:endParaRPr>
          </a:p>
          <a:p>
            <a:pPr>
              <a:lnSpc>
                <a:spcPct val="90000"/>
              </a:lnSpc>
            </a:pPr>
            <a:r>
              <a:rPr lang="en-GB" altLang="en-US" sz="2200" dirty="0" smtClean="0">
                <a:latin typeface="Arial" charset="0"/>
              </a:rPr>
              <a:t>Freelanc</a:t>
            </a:r>
            <a:r>
              <a:rPr lang="en-GB" altLang="en-US" sz="2200" dirty="0" smtClean="0">
                <a:latin typeface="Arial" charset="0"/>
              </a:rPr>
              <a:t>e trainer with Child Poverty Action Group</a:t>
            </a:r>
          </a:p>
          <a:p>
            <a:pPr>
              <a:lnSpc>
                <a:spcPct val="90000"/>
              </a:lnSpc>
            </a:pPr>
            <a:r>
              <a:rPr lang="en-GB" altLang="en-US" sz="2200" dirty="0" smtClean="0">
                <a:latin typeface="Arial" charset="0"/>
              </a:rPr>
              <a:t>Senior lecturer – Social Welfare Law, Policy and Advice Practice, Staffordshire University</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32240" y="2498845"/>
            <a:ext cx="2278223" cy="1610607"/>
          </a:xfrm>
          <a:prstGeom prst="rect">
            <a:avLst/>
          </a:prstGeom>
        </p:spPr>
      </p:pic>
    </p:spTree>
    <p:extLst>
      <p:ext uri="{BB962C8B-B14F-4D97-AF65-F5344CB8AC3E}">
        <p14:creationId xmlns:p14="http://schemas.microsoft.com/office/powerpoint/2010/main" val="3249967275"/>
      </p:ext>
    </p:extLst>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anim calcmode="lin" valueType="num">
                                      <p:cBhvr additive="base">
                                        <p:cTn id="7" dur="500" fill="hold"/>
                                        <p:tgtEl>
                                          <p:spTgt spid="358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58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5843">
                                            <p:txEl>
                                              <p:pRg st="2" end="2"/>
                                            </p:txEl>
                                          </p:spTgt>
                                        </p:tgtEl>
                                        <p:attrNameLst>
                                          <p:attrName>style.visibility</p:attrName>
                                        </p:attrNameLst>
                                      </p:cBhvr>
                                      <p:to>
                                        <p:strVal val="visible"/>
                                      </p:to>
                                    </p:set>
                                    <p:anim calcmode="lin" valueType="num">
                                      <p:cBhvr additive="base">
                                        <p:cTn id="13" dur="500" fill="hold"/>
                                        <p:tgtEl>
                                          <p:spTgt spid="3584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584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5843">
                                            <p:txEl>
                                              <p:pRg st="3" end="3"/>
                                            </p:txEl>
                                          </p:spTgt>
                                        </p:tgtEl>
                                        <p:attrNameLst>
                                          <p:attrName>style.visibility</p:attrName>
                                        </p:attrNameLst>
                                      </p:cBhvr>
                                      <p:to>
                                        <p:strVal val="visible"/>
                                      </p:to>
                                    </p:set>
                                    <p:anim calcmode="lin" valueType="num">
                                      <p:cBhvr additive="base">
                                        <p:cTn id="19" dur="500" fill="hold"/>
                                        <p:tgtEl>
                                          <p:spTgt spid="3584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584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3" name="Rectangle 1027"/>
          <p:cNvSpPr>
            <a:spLocks noGrp="1" noChangeArrowheads="1"/>
          </p:cNvSpPr>
          <p:nvPr>
            <p:ph type="body" idx="1"/>
          </p:nvPr>
        </p:nvSpPr>
        <p:spPr>
          <a:xfrm>
            <a:off x="179512" y="483518"/>
            <a:ext cx="8640960" cy="3528392"/>
          </a:xfrm>
        </p:spPr>
        <p:txBody>
          <a:bodyPr/>
          <a:lstStyle/>
          <a:p>
            <a:pPr marL="0" indent="0">
              <a:lnSpc>
                <a:spcPct val="90000"/>
              </a:lnSpc>
              <a:buNone/>
            </a:pPr>
            <a:r>
              <a:rPr lang="en-GB" altLang="en-US" sz="2200" b="1" dirty="0" smtClean="0">
                <a:latin typeface="Arial" charset="0"/>
              </a:rPr>
              <a:t>Universal Credit</a:t>
            </a:r>
          </a:p>
          <a:p>
            <a:pPr marL="0" indent="0">
              <a:lnSpc>
                <a:spcPct val="90000"/>
              </a:lnSpc>
              <a:buNone/>
            </a:pPr>
            <a:endParaRPr lang="en-GB" altLang="en-US" sz="2200" b="1" dirty="0" smtClean="0">
              <a:latin typeface="Arial" charset="0"/>
            </a:endParaRPr>
          </a:p>
          <a:p>
            <a:pPr marL="0" indent="0">
              <a:lnSpc>
                <a:spcPct val="90000"/>
              </a:lnSpc>
              <a:buNone/>
            </a:pPr>
            <a:r>
              <a:rPr lang="en-GB" altLang="en-US" sz="1600" b="1" dirty="0" smtClean="0">
                <a:latin typeface="Arial" charset="0"/>
              </a:rPr>
              <a:t>Child Poverty Action Group:</a:t>
            </a:r>
          </a:p>
          <a:p>
            <a:pPr marL="0" indent="0">
              <a:lnSpc>
                <a:spcPct val="90000"/>
              </a:lnSpc>
              <a:buNone/>
            </a:pPr>
            <a:endParaRPr lang="en-GB" altLang="en-US" sz="1600" b="1" dirty="0">
              <a:latin typeface="Arial" charset="0"/>
            </a:endParaRPr>
          </a:p>
          <a:p>
            <a:pPr marL="0" indent="0">
              <a:lnSpc>
                <a:spcPct val="90000"/>
              </a:lnSpc>
              <a:buNone/>
            </a:pPr>
            <a:r>
              <a:rPr lang="en-GB" altLang="en-US" sz="1600" dirty="0" smtClean="0">
                <a:latin typeface="Arial" charset="0"/>
              </a:rPr>
              <a:t>‘Most claimants and advisers would probably agree that the existing system of means-tested benefits and tax credits is too complex, poorly administered and fails to provide sufficient work incentives. There are concerns, however, that the ‘hype’ surrounding UC masks the fundamental questions about whether it can achieve its aims of </a:t>
            </a:r>
            <a:r>
              <a:rPr lang="en-GB" altLang="en-US" sz="1600" b="1" i="1" dirty="0" smtClean="0">
                <a:latin typeface="Arial" charset="0"/>
              </a:rPr>
              <a:t>simplification</a:t>
            </a:r>
            <a:r>
              <a:rPr lang="en-GB" altLang="en-US" sz="1600" dirty="0" smtClean="0">
                <a:latin typeface="Arial" charset="0"/>
              </a:rPr>
              <a:t>, more </a:t>
            </a:r>
            <a:r>
              <a:rPr lang="en-GB" altLang="en-US" sz="1600" b="1" i="1" dirty="0" smtClean="0">
                <a:latin typeface="Arial" charset="0"/>
              </a:rPr>
              <a:t>work incentives </a:t>
            </a:r>
            <a:r>
              <a:rPr lang="en-GB" altLang="en-US" sz="1600" dirty="0" smtClean="0">
                <a:latin typeface="Arial" charset="0"/>
              </a:rPr>
              <a:t>and </a:t>
            </a:r>
            <a:r>
              <a:rPr lang="en-GB" altLang="en-US" sz="1600" b="1" i="1" dirty="0" smtClean="0">
                <a:latin typeface="Arial" charset="0"/>
              </a:rPr>
              <a:t>reduced poverty</a:t>
            </a:r>
            <a:r>
              <a:rPr lang="en-GB" altLang="en-US" sz="1800" dirty="0" smtClean="0">
                <a:latin typeface="Arial" charset="0"/>
              </a:rPr>
              <a:t>.’</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24142" y="2931790"/>
            <a:ext cx="1728192" cy="1221758"/>
          </a:xfrm>
          <a:prstGeom prst="rect">
            <a:avLst/>
          </a:prstGeom>
        </p:spPr>
      </p:pic>
    </p:spTree>
    <p:extLst>
      <p:ext uri="{BB962C8B-B14F-4D97-AF65-F5344CB8AC3E}">
        <p14:creationId xmlns:p14="http://schemas.microsoft.com/office/powerpoint/2010/main" val="2338304911"/>
      </p:ext>
    </p:extLst>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anim calcmode="lin" valueType="num">
                                      <p:cBhvr additive="base">
                                        <p:cTn id="7" dur="500" fill="hold"/>
                                        <p:tgtEl>
                                          <p:spTgt spid="358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58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5843">
                                            <p:txEl>
                                              <p:pRg st="2" end="2"/>
                                            </p:txEl>
                                          </p:spTgt>
                                        </p:tgtEl>
                                        <p:attrNameLst>
                                          <p:attrName>style.visibility</p:attrName>
                                        </p:attrNameLst>
                                      </p:cBhvr>
                                      <p:to>
                                        <p:strVal val="visible"/>
                                      </p:to>
                                    </p:set>
                                    <p:anim calcmode="lin" valueType="num">
                                      <p:cBhvr additive="base">
                                        <p:cTn id="13" dur="500" fill="hold"/>
                                        <p:tgtEl>
                                          <p:spTgt spid="3584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584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5843">
                                            <p:txEl>
                                              <p:pRg st="4" end="4"/>
                                            </p:txEl>
                                          </p:spTgt>
                                        </p:tgtEl>
                                        <p:attrNameLst>
                                          <p:attrName>style.visibility</p:attrName>
                                        </p:attrNameLst>
                                      </p:cBhvr>
                                      <p:to>
                                        <p:strVal val="visible"/>
                                      </p:to>
                                    </p:set>
                                    <p:anim calcmode="lin" valueType="num">
                                      <p:cBhvr additive="base">
                                        <p:cTn id="19" dur="500" fill="hold"/>
                                        <p:tgtEl>
                                          <p:spTgt spid="35843">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584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3" name="Rectangle 1027"/>
          <p:cNvSpPr>
            <a:spLocks noGrp="1" noChangeArrowheads="1"/>
          </p:cNvSpPr>
          <p:nvPr>
            <p:ph type="body" idx="1"/>
          </p:nvPr>
        </p:nvSpPr>
        <p:spPr>
          <a:xfrm>
            <a:off x="179512" y="483518"/>
            <a:ext cx="8640960" cy="3528392"/>
          </a:xfrm>
        </p:spPr>
        <p:txBody>
          <a:bodyPr/>
          <a:lstStyle/>
          <a:p>
            <a:pPr marL="0" indent="0">
              <a:lnSpc>
                <a:spcPct val="90000"/>
              </a:lnSpc>
              <a:buNone/>
            </a:pPr>
            <a:r>
              <a:rPr lang="en-GB" altLang="en-US" sz="1800" b="1" dirty="0" smtClean="0">
                <a:latin typeface="Arial" charset="0"/>
              </a:rPr>
              <a:t>Universal Credit - Simplification?</a:t>
            </a:r>
          </a:p>
          <a:p>
            <a:pPr marL="0" indent="0">
              <a:lnSpc>
                <a:spcPct val="90000"/>
              </a:lnSpc>
              <a:buNone/>
            </a:pPr>
            <a:endParaRPr lang="en-GB" altLang="en-US" sz="1800" b="1" dirty="0" smtClean="0">
              <a:latin typeface="Arial" charset="0"/>
            </a:endParaRPr>
          </a:p>
          <a:p>
            <a:pPr>
              <a:lnSpc>
                <a:spcPct val="90000"/>
              </a:lnSpc>
            </a:pPr>
            <a:r>
              <a:rPr lang="en-GB" altLang="en-US" sz="1800" b="1" dirty="0" smtClean="0">
                <a:latin typeface="Arial" charset="0"/>
              </a:rPr>
              <a:t>Simplified rules? </a:t>
            </a:r>
            <a:r>
              <a:rPr lang="en-GB" altLang="en-US" sz="1800" dirty="0" smtClean="0">
                <a:latin typeface="Arial" charset="0"/>
              </a:rPr>
              <a:t>Many of the rules for current means-tested benefits which create complexity, disputes and case law are imported into UC. For example, cohabitation, limited capability for work, entitlement for 16/17 year olds, appeals</a:t>
            </a:r>
          </a:p>
          <a:p>
            <a:pPr>
              <a:lnSpc>
                <a:spcPct val="90000"/>
              </a:lnSpc>
            </a:pPr>
            <a:r>
              <a:rPr lang="en-GB" altLang="en-US" sz="1800" b="1" dirty="0" smtClean="0">
                <a:latin typeface="Arial" charset="0"/>
              </a:rPr>
              <a:t>New areas of complexity? </a:t>
            </a:r>
            <a:r>
              <a:rPr lang="en-GB" altLang="en-US" sz="1800" dirty="0" smtClean="0">
                <a:latin typeface="Arial" charset="0"/>
              </a:rPr>
              <a:t>Phased roll-out, transitional protection, </a:t>
            </a:r>
            <a:r>
              <a:rPr lang="en-GB" altLang="en-US" sz="1800" dirty="0" err="1" smtClean="0">
                <a:latin typeface="Arial" charset="0"/>
              </a:rPr>
              <a:t>passported</a:t>
            </a:r>
            <a:r>
              <a:rPr lang="en-GB" altLang="en-US" sz="1800" dirty="0" smtClean="0">
                <a:latin typeface="Arial" charset="0"/>
              </a:rPr>
              <a:t> benefits, increased conditionality/sanctions, monthly payments and assessments</a:t>
            </a:r>
          </a:p>
          <a:p>
            <a:pPr>
              <a:lnSpc>
                <a:spcPct val="90000"/>
              </a:lnSpc>
            </a:pPr>
            <a:r>
              <a:rPr lang="en-GB" altLang="en-US" sz="1800" b="1" dirty="0" smtClean="0">
                <a:latin typeface="Arial" charset="0"/>
              </a:rPr>
              <a:t>Simplified administration? </a:t>
            </a:r>
            <a:r>
              <a:rPr lang="en-GB" altLang="en-US" sz="1800" dirty="0" smtClean="0">
                <a:latin typeface="Arial" charset="0"/>
              </a:rPr>
              <a:t>Assumption that vast number of claimants can initiate and manage claims online seems unrealistic. Will single agency administration work?  Potential problems with amalgamation of</a:t>
            </a:r>
          </a:p>
          <a:p>
            <a:pPr marL="0" indent="0">
              <a:lnSpc>
                <a:spcPct val="90000"/>
              </a:lnSpc>
              <a:buNone/>
            </a:pPr>
            <a:r>
              <a:rPr lang="en-GB" altLang="en-US" sz="1800" dirty="0" smtClean="0">
                <a:latin typeface="Arial" charset="0"/>
              </a:rPr>
              <a:t>     payments for adults, children an housing costs, monthly payments,</a:t>
            </a:r>
          </a:p>
          <a:p>
            <a:pPr marL="0" indent="0">
              <a:lnSpc>
                <a:spcPct val="90000"/>
              </a:lnSpc>
              <a:buNone/>
            </a:pPr>
            <a:r>
              <a:rPr lang="en-GB" altLang="en-US" sz="1800" dirty="0">
                <a:latin typeface="Arial" charset="0"/>
              </a:rPr>
              <a:t> </a:t>
            </a:r>
            <a:r>
              <a:rPr lang="en-GB" altLang="en-US" sz="1800" dirty="0" smtClean="0">
                <a:latin typeface="Arial" charset="0"/>
              </a:rPr>
              <a:t>    payments to one member of a couple</a:t>
            </a:r>
          </a:p>
          <a:p>
            <a:pPr>
              <a:lnSpc>
                <a:spcPct val="90000"/>
              </a:lnSpc>
            </a:pPr>
            <a:endParaRPr lang="en-GB" altLang="en-US" sz="1800" dirty="0">
              <a:latin typeface="Arial" charset="0"/>
            </a:endParaRPr>
          </a:p>
          <a:p>
            <a:pPr marL="0" indent="0">
              <a:lnSpc>
                <a:spcPct val="90000"/>
              </a:lnSpc>
              <a:buNone/>
            </a:pPr>
            <a:endParaRPr lang="en-GB" altLang="en-US" sz="2200" b="1" dirty="0" smtClean="0">
              <a:latin typeface="Arial" charset="0"/>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10785" y="3208886"/>
            <a:ext cx="1408298" cy="995607"/>
          </a:xfrm>
          <a:prstGeom prst="rect">
            <a:avLst/>
          </a:prstGeom>
        </p:spPr>
      </p:pic>
    </p:spTree>
    <p:extLst>
      <p:ext uri="{BB962C8B-B14F-4D97-AF65-F5344CB8AC3E}">
        <p14:creationId xmlns:p14="http://schemas.microsoft.com/office/powerpoint/2010/main" val="3872213756"/>
      </p:ext>
    </p:extLst>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anim calcmode="lin" valueType="num">
                                      <p:cBhvr additive="base">
                                        <p:cTn id="7" dur="500" fill="hold"/>
                                        <p:tgtEl>
                                          <p:spTgt spid="358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58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5843">
                                            <p:txEl>
                                              <p:pRg st="2" end="2"/>
                                            </p:txEl>
                                          </p:spTgt>
                                        </p:tgtEl>
                                        <p:attrNameLst>
                                          <p:attrName>style.visibility</p:attrName>
                                        </p:attrNameLst>
                                      </p:cBhvr>
                                      <p:to>
                                        <p:strVal val="visible"/>
                                      </p:to>
                                    </p:set>
                                    <p:anim calcmode="lin" valueType="num">
                                      <p:cBhvr additive="base">
                                        <p:cTn id="13" dur="500" fill="hold"/>
                                        <p:tgtEl>
                                          <p:spTgt spid="3584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584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5843">
                                            <p:txEl>
                                              <p:pRg st="3" end="3"/>
                                            </p:txEl>
                                          </p:spTgt>
                                        </p:tgtEl>
                                        <p:attrNameLst>
                                          <p:attrName>style.visibility</p:attrName>
                                        </p:attrNameLst>
                                      </p:cBhvr>
                                      <p:to>
                                        <p:strVal val="visible"/>
                                      </p:to>
                                    </p:set>
                                    <p:anim calcmode="lin" valueType="num">
                                      <p:cBhvr additive="base">
                                        <p:cTn id="19" dur="500" fill="hold"/>
                                        <p:tgtEl>
                                          <p:spTgt spid="3584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584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5843">
                                            <p:txEl>
                                              <p:pRg st="4" end="4"/>
                                            </p:txEl>
                                          </p:spTgt>
                                        </p:tgtEl>
                                        <p:attrNameLst>
                                          <p:attrName>style.visibility</p:attrName>
                                        </p:attrNameLst>
                                      </p:cBhvr>
                                      <p:to>
                                        <p:strVal val="visible"/>
                                      </p:to>
                                    </p:set>
                                    <p:anim calcmode="lin" valueType="num">
                                      <p:cBhvr additive="base">
                                        <p:cTn id="25" dur="500" fill="hold"/>
                                        <p:tgtEl>
                                          <p:spTgt spid="3584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584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5843">
                                            <p:txEl>
                                              <p:pRg st="5" end="5"/>
                                            </p:txEl>
                                          </p:spTgt>
                                        </p:tgtEl>
                                        <p:attrNameLst>
                                          <p:attrName>style.visibility</p:attrName>
                                        </p:attrNameLst>
                                      </p:cBhvr>
                                      <p:to>
                                        <p:strVal val="visible"/>
                                      </p:to>
                                    </p:set>
                                    <p:anim calcmode="lin" valueType="num">
                                      <p:cBhvr additive="base">
                                        <p:cTn id="31" dur="500" fill="hold"/>
                                        <p:tgtEl>
                                          <p:spTgt spid="35843">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584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35843">
                                            <p:txEl>
                                              <p:pRg st="6" end="6"/>
                                            </p:txEl>
                                          </p:spTgt>
                                        </p:tgtEl>
                                        <p:attrNameLst>
                                          <p:attrName>style.visibility</p:attrName>
                                        </p:attrNameLst>
                                      </p:cBhvr>
                                      <p:to>
                                        <p:strVal val="visible"/>
                                      </p:to>
                                    </p:set>
                                    <p:anim calcmode="lin" valueType="num">
                                      <p:cBhvr additive="base">
                                        <p:cTn id="37" dur="500" fill="hold"/>
                                        <p:tgtEl>
                                          <p:spTgt spid="35843">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584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3" name="Rectangle 1027"/>
          <p:cNvSpPr>
            <a:spLocks noGrp="1" noChangeArrowheads="1"/>
          </p:cNvSpPr>
          <p:nvPr>
            <p:ph type="body" idx="1"/>
          </p:nvPr>
        </p:nvSpPr>
        <p:spPr>
          <a:xfrm>
            <a:off x="179512" y="483518"/>
            <a:ext cx="8640960" cy="3528392"/>
          </a:xfrm>
        </p:spPr>
        <p:txBody>
          <a:bodyPr/>
          <a:lstStyle/>
          <a:p>
            <a:pPr marL="0" indent="0">
              <a:lnSpc>
                <a:spcPct val="90000"/>
              </a:lnSpc>
              <a:buNone/>
            </a:pPr>
            <a:r>
              <a:rPr lang="en-GB" altLang="en-US" sz="1800" b="1" dirty="0" smtClean="0">
                <a:latin typeface="Arial" charset="0"/>
              </a:rPr>
              <a:t>Universal Credit – work incentives?</a:t>
            </a:r>
          </a:p>
          <a:p>
            <a:pPr marL="0" indent="0">
              <a:lnSpc>
                <a:spcPct val="90000"/>
              </a:lnSpc>
              <a:buNone/>
            </a:pPr>
            <a:endParaRPr lang="en-GB" altLang="en-US" sz="1800" b="1" dirty="0">
              <a:latin typeface="Arial" charset="0"/>
            </a:endParaRPr>
          </a:p>
          <a:p>
            <a:pPr>
              <a:lnSpc>
                <a:spcPct val="90000"/>
              </a:lnSpc>
            </a:pPr>
            <a:r>
              <a:rPr lang="en-GB" altLang="en-US" sz="1600" dirty="0" smtClean="0">
                <a:latin typeface="Arial" charset="0"/>
              </a:rPr>
              <a:t>Universal credit will create winners (those in low paid work) and losers (single unemployed claimants, sick and disabled claimants, children)</a:t>
            </a:r>
          </a:p>
          <a:p>
            <a:pPr>
              <a:lnSpc>
                <a:spcPct val="90000"/>
              </a:lnSpc>
            </a:pPr>
            <a:r>
              <a:rPr lang="en-GB" altLang="en-US" sz="1600" dirty="0" smtClean="0">
                <a:latin typeface="Arial" charset="0"/>
              </a:rPr>
              <a:t>However, there is concern that the 63% taper rate and the cuts to work allowances made in April 2016 will not incentivise work for many claimants</a:t>
            </a:r>
          </a:p>
          <a:p>
            <a:pPr>
              <a:lnSpc>
                <a:spcPct val="90000"/>
              </a:lnSpc>
            </a:pPr>
            <a:r>
              <a:rPr lang="en-GB" altLang="en-US" sz="1600" dirty="0" smtClean="0">
                <a:latin typeface="Arial" charset="0"/>
              </a:rPr>
              <a:t>It is suggested that a taper rate of 55% would need to be introduced to significantly influence the behaviour and attitude of claimants in seeking and retaining work</a:t>
            </a:r>
          </a:p>
          <a:p>
            <a:pPr>
              <a:lnSpc>
                <a:spcPct val="90000"/>
              </a:lnSpc>
            </a:pPr>
            <a:r>
              <a:rPr lang="en-GB" altLang="en-US" sz="1600" dirty="0" smtClean="0">
                <a:latin typeface="Arial" charset="0"/>
              </a:rPr>
              <a:t>Labour market factors such as local availability of jobs, level of pay, transport costs and the cost/availability of child care are likely to be more</a:t>
            </a:r>
          </a:p>
          <a:p>
            <a:pPr marL="0" indent="0">
              <a:lnSpc>
                <a:spcPct val="90000"/>
              </a:lnSpc>
              <a:buNone/>
            </a:pPr>
            <a:r>
              <a:rPr lang="en-GB" altLang="en-US" sz="1600" dirty="0" smtClean="0">
                <a:latin typeface="Arial" charset="0"/>
              </a:rPr>
              <a:t>      significant factors</a:t>
            </a:r>
          </a:p>
          <a:p>
            <a:pPr>
              <a:lnSpc>
                <a:spcPct val="90000"/>
              </a:lnSpc>
            </a:pPr>
            <a:r>
              <a:rPr lang="en-GB" altLang="en-US" sz="1600" dirty="0" smtClean="0">
                <a:latin typeface="Arial" charset="0"/>
              </a:rPr>
              <a:t>What is the evidence that conditionality and sanctions gets people</a:t>
            </a:r>
          </a:p>
          <a:p>
            <a:pPr marL="0" indent="0">
              <a:lnSpc>
                <a:spcPct val="90000"/>
              </a:lnSpc>
              <a:buNone/>
            </a:pPr>
            <a:r>
              <a:rPr lang="en-GB" altLang="en-US" sz="1600" dirty="0" smtClean="0">
                <a:latin typeface="Arial" charset="0"/>
              </a:rPr>
              <a:t>      into work?</a:t>
            </a:r>
            <a:endParaRPr lang="en-GB" altLang="en-US" sz="1600" dirty="0">
              <a:latin typeface="Arial" charset="0"/>
            </a:endParaRPr>
          </a:p>
          <a:p>
            <a:pPr marL="0" indent="0">
              <a:lnSpc>
                <a:spcPct val="90000"/>
              </a:lnSpc>
              <a:buNone/>
            </a:pPr>
            <a:endParaRPr lang="en-GB" altLang="en-US" sz="2200" b="1" dirty="0" smtClean="0">
              <a:latin typeface="Arial" charset="0"/>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10785" y="3208886"/>
            <a:ext cx="1408298" cy="995607"/>
          </a:xfrm>
          <a:prstGeom prst="rect">
            <a:avLst/>
          </a:prstGeom>
        </p:spPr>
      </p:pic>
    </p:spTree>
    <p:extLst>
      <p:ext uri="{BB962C8B-B14F-4D97-AF65-F5344CB8AC3E}">
        <p14:creationId xmlns:p14="http://schemas.microsoft.com/office/powerpoint/2010/main" val="2352599653"/>
      </p:ext>
    </p:extLst>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anim calcmode="lin" valueType="num">
                                      <p:cBhvr additive="base">
                                        <p:cTn id="7" dur="500" fill="hold"/>
                                        <p:tgtEl>
                                          <p:spTgt spid="358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58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5843">
                                            <p:txEl>
                                              <p:pRg st="2" end="2"/>
                                            </p:txEl>
                                          </p:spTgt>
                                        </p:tgtEl>
                                        <p:attrNameLst>
                                          <p:attrName>style.visibility</p:attrName>
                                        </p:attrNameLst>
                                      </p:cBhvr>
                                      <p:to>
                                        <p:strVal val="visible"/>
                                      </p:to>
                                    </p:set>
                                    <p:anim calcmode="lin" valueType="num">
                                      <p:cBhvr additive="base">
                                        <p:cTn id="13" dur="500" fill="hold"/>
                                        <p:tgtEl>
                                          <p:spTgt spid="3584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584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5843">
                                            <p:txEl>
                                              <p:pRg st="3" end="3"/>
                                            </p:txEl>
                                          </p:spTgt>
                                        </p:tgtEl>
                                        <p:attrNameLst>
                                          <p:attrName>style.visibility</p:attrName>
                                        </p:attrNameLst>
                                      </p:cBhvr>
                                      <p:to>
                                        <p:strVal val="visible"/>
                                      </p:to>
                                    </p:set>
                                    <p:anim calcmode="lin" valueType="num">
                                      <p:cBhvr additive="base">
                                        <p:cTn id="19" dur="500" fill="hold"/>
                                        <p:tgtEl>
                                          <p:spTgt spid="3584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584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5843">
                                            <p:txEl>
                                              <p:pRg st="4" end="4"/>
                                            </p:txEl>
                                          </p:spTgt>
                                        </p:tgtEl>
                                        <p:attrNameLst>
                                          <p:attrName>style.visibility</p:attrName>
                                        </p:attrNameLst>
                                      </p:cBhvr>
                                      <p:to>
                                        <p:strVal val="visible"/>
                                      </p:to>
                                    </p:set>
                                    <p:anim calcmode="lin" valueType="num">
                                      <p:cBhvr additive="base">
                                        <p:cTn id="25" dur="500" fill="hold"/>
                                        <p:tgtEl>
                                          <p:spTgt spid="3584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584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5843">
                                            <p:txEl>
                                              <p:pRg st="5" end="5"/>
                                            </p:txEl>
                                          </p:spTgt>
                                        </p:tgtEl>
                                        <p:attrNameLst>
                                          <p:attrName>style.visibility</p:attrName>
                                        </p:attrNameLst>
                                      </p:cBhvr>
                                      <p:to>
                                        <p:strVal val="visible"/>
                                      </p:to>
                                    </p:set>
                                    <p:anim calcmode="lin" valueType="num">
                                      <p:cBhvr additive="base">
                                        <p:cTn id="31" dur="500" fill="hold"/>
                                        <p:tgtEl>
                                          <p:spTgt spid="35843">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584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35843">
                                            <p:txEl>
                                              <p:pRg st="6" end="6"/>
                                            </p:txEl>
                                          </p:spTgt>
                                        </p:tgtEl>
                                        <p:attrNameLst>
                                          <p:attrName>style.visibility</p:attrName>
                                        </p:attrNameLst>
                                      </p:cBhvr>
                                      <p:to>
                                        <p:strVal val="visible"/>
                                      </p:to>
                                    </p:set>
                                    <p:anim calcmode="lin" valueType="num">
                                      <p:cBhvr additive="base">
                                        <p:cTn id="37" dur="500" fill="hold"/>
                                        <p:tgtEl>
                                          <p:spTgt spid="35843">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584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35843">
                                            <p:txEl>
                                              <p:pRg st="7" end="7"/>
                                            </p:txEl>
                                          </p:spTgt>
                                        </p:tgtEl>
                                        <p:attrNameLst>
                                          <p:attrName>style.visibility</p:attrName>
                                        </p:attrNameLst>
                                      </p:cBhvr>
                                      <p:to>
                                        <p:strVal val="visible"/>
                                      </p:to>
                                    </p:set>
                                    <p:anim calcmode="lin" valueType="num">
                                      <p:cBhvr additive="base">
                                        <p:cTn id="43" dur="500" fill="hold"/>
                                        <p:tgtEl>
                                          <p:spTgt spid="35843">
                                            <p:txEl>
                                              <p:pRg st="7" end="7"/>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584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35843">
                                            <p:txEl>
                                              <p:pRg st="8" end="8"/>
                                            </p:txEl>
                                          </p:spTgt>
                                        </p:tgtEl>
                                        <p:attrNameLst>
                                          <p:attrName>style.visibility</p:attrName>
                                        </p:attrNameLst>
                                      </p:cBhvr>
                                      <p:to>
                                        <p:strVal val="visible"/>
                                      </p:to>
                                    </p:set>
                                    <p:anim calcmode="lin" valueType="num">
                                      <p:cBhvr additive="base">
                                        <p:cTn id="49" dur="500" fill="hold"/>
                                        <p:tgtEl>
                                          <p:spTgt spid="35843">
                                            <p:txEl>
                                              <p:pRg st="8" end="8"/>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35843">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3" name="Rectangle 1027"/>
          <p:cNvSpPr>
            <a:spLocks noGrp="1" noChangeArrowheads="1"/>
          </p:cNvSpPr>
          <p:nvPr>
            <p:ph type="body" idx="1"/>
          </p:nvPr>
        </p:nvSpPr>
        <p:spPr>
          <a:xfrm>
            <a:off x="179512" y="483518"/>
            <a:ext cx="8640960" cy="3528392"/>
          </a:xfrm>
        </p:spPr>
        <p:txBody>
          <a:bodyPr/>
          <a:lstStyle/>
          <a:p>
            <a:pPr marL="0" indent="0">
              <a:lnSpc>
                <a:spcPct val="90000"/>
              </a:lnSpc>
              <a:buNone/>
            </a:pPr>
            <a:r>
              <a:rPr lang="en-GB" altLang="en-US" sz="1800" b="1" dirty="0" smtClean="0">
                <a:latin typeface="Arial" charset="0"/>
              </a:rPr>
              <a:t>Universal Credit – reducing poverty?</a:t>
            </a:r>
          </a:p>
          <a:p>
            <a:pPr marL="0" indent="0">
              <a:lnSpc>
                <a:spcPct val="90000"/>
              </a:lnSpc>
              <a:buNone/>
            </a:pPr>
            <a:endParaRPr lang="en-GB" altLang="en-US" sz="2200" b="1" dirty="0" smtClean="0">
              <a:latin typeface="Arial" charset="0"/>
            </a:endParaRPr>
          </a:p>
          <a:p>
            <a:pPr>
              <a:lnSpc>
                <a:spcPct val="90000"/>
              </a:lnSpc>
            </a:pPr>
            <a:r>
              <a:rPr lang="en-GB" altLang="en-US" sz="1600" dirty="0" smtClean="0">
                <a:latin typeface="Arial" charset="0"/>
              </a:rPr>
              <a:t>Government’s original impact assessment said that around 2.8 million households would have higher entitlements and around 2 million would have lower entitlements under UC</a:t>
            </a:r>
          </a:p>
          <a:p>
            <a:pPr>
              <a:lnSpc>
                <a:spcPct val="90000"/>
              </a:lnSpc>
            </a:pPr>
            <a:r>
              <a:rPr lang="en-GB" altLang="en-US" sz="1600" dirty="0" smtClean="0">
                <a:latin typeface="Arial" charset="0"/>
              </a:rPr>
              <a:t>This balance is likely to have changed with subsequent cuts (e.g. freezing of uprating, cuts to work allowance, reduced benefit cap, cuts to housing support, 2-child limit, removal of ‘limited capability for work’ element)</a:t>
            </a:r>
          </a:p>
          <a:p>
            <a:pPr>
              <a:lnSpc>
                <a:spcPct val="90000"/>
              </a:lnSpc>
            </a:pPr>
            <a:r>
              <a:rPr lang="en-GB" altLang="en-US" sz="1600" dirty="0" smtClean="0">
                <a:latin typeface="Arial" charset="0"/>
              </a:rPr>
              <a:t>The work that many claimants are encouraged to move into is too poorly paid to lift them out of poverty</a:t>
            </a:r>
          </a:p>
          <a:p>
            <a:pPr>
              <a:lnSpc>
                <a:spcPct val="90000"/>
              </a:lnSpc>
            </a:pPr>
            <a:r>
              <a:rPr lang="en-GB" altLang="en-US" sz="1600" dirty="0" smtClean="0">
                <a:latin typeface="Arial" charset="0"/>
              </a:rPr>
              <a:t>Child Poverty Action Group and the Institute for Fiscal Studies predict that there will be a significant increase in adult and child poverty by 2020</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10785" y="3208886"/>
            <a:ext cx="1408298" cy="995607"/>
          </a:xfrm>
          <a:prstGeom prst="rect">
            <a:avLst/>
          </a:prstGeom>
        </p:spPr>
      </p:pic>
    </p:spTree>
    <p:extLst>
      <p:ext uri="{BB962C8B-B14F-4D97-AF65-F5344CB8AC3E}">
        <p14:creationId xmlns:p14="http://schemas.microsoft.com/office/powerpoint/2010/main" val="142184287"/>
      </p:ext>
    </p:extLst>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anim calcmode="lin" valueType="num">
                                      <p:cBhvr additive="base">
                                        <p:cTn id="7" dur="500" fill="hold"/>
                                        <p:tgtEl>
                                          <p:spTgt spid="358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58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5843">
                                            <p:txEl>
                                              <p:pRg st="2" end="2"/>
                                            </p:txEl>
                                          </p:spTgt>
                                        </p:tgtEl>
                                        <p:attrNameLst>
                                          <p:attrName>style.visibility</p:attrName>
                                        </p:attrNameLst>
                                      </p:cBhvr>
                                      <p:to>
                                        <p:strVal val="visible"/>
                                      </p:to>
                                    </p:set>
                                    <p:anim calcmode="lin" valueType="num">
                                      <p:cBhvr additive="base">
                                        <p:cTn id="13" dur="500" fill="hold"/>
                                        <p:tgtEl>
                                          <p:spTgt spid="3584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584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5843">
                                            <p:txEl>
                                              <p:pRg st="3" end="3"/>
                                            </p:txEl>
                                          </p:spTgt>
                                        </p:tgtEl>
                                        <p:attrNameLst>
                                          <p:attrName>style.visibility</p:attrName>
                                        </p:attrNameLst>
                                      </p:cBhvr>
                                      <p:to>
                                        <p:strVal val="visible"/>
                                      </p:to>
                                    </p:set>
                                    <p:anim calcmode="lin" valueType="num">
                                      <p:cBhvr additive="base">
                                        <p:cTn id="19" dur="500" fill="hold"/>
                                        <p:tgtEl>
                                          <p:spTgt spid="3584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584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5843">
                                            <p:txEl>
                                              <p:pRg st="4" end="4"/>
                                            </p:txEl>
                                          </p:spTgt>
                                        </p:tgtEl>
                                        <p:attrNameLst>
                                          <p:attrName>style.visibility</p:attrName>
                                        </p:attrNameLst>
                                      </p:cBhvr>
                                      <p:to>
                                        <p:strVal val="visible"/>
                                      </p:to>
                                    </p:set>
                                    <p:anim calcmode="lin" valueType="num">
                                      <p:cBhvr additive="base">
                                        <p:cTn id="25" dur="500" fill="hold"/>
                                        <p:tgtEl>
                                          <p:spTgt spid="3584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584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5843">
                                            <p:txEl>
                                              <p:pRg st="5" end="5"/>
                                            </p:txEl>
                                          </p:spTgt>
                                        </p:tgtEl>
                                        <p:attrNameLst>
                                          <p:attrName>style.visibility</p:attrName>
                                        </p:attrNameLst>
                                      </p:cBhvr>
                                      <p:to>
                                        <p:strVal val="visible"/>
                                      </p:to>
                                    </p:set>
                                    <p:anim calcmode="lin" valueType="num">
                                      <p:cBhvr additive="base">
                                        <p:cTn id="31" dur="500" fill="hold"/>
                                        <p:tgtEl>
                                          <p:spTgt spid="35843">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584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3" name="Rectangle 1027"/>
          <p:cNvSpPr>
            <a:spLocks noGrp="1" noChangeArrowheads="1"/>
          </p:cNvSpPr>
          <p:nvPr>
            <p:ph type="body" idx="1"/>
          </p:nvPr>
        </p:nvSpPr>
        <p:spPr>
          <a:xfrm>
            <a:off x="179512" y="483518"/>
            <a:ext cx="8640960" cy="3528392"/>
          </a:xfrm>
        </p:spPr>
        <p:txBody>
          <a:bodyPr/>
          <a:lstStyle/>
          <a:p>
            <a:pPr marL="0" indent="0">
              <a:lnSpc>
                <a:spcPct val="90000"/>
              </a:lnSpc>
              <a:buNone/>
            </a:pPr>
            <a:r>
              <a:rPr lang="en-GB" altLang="en-US" sz="1800" b="1" dirty="0" smtClean="0">
                <a:latin typeface="Arial" charset="0"/>
              </a:rPr>
              <a:t>Universal Credit: issues we see locally in North Staffordshire</a:t>
            </a:r>
          </a:p>
          <a:p>
            <a:pPr marL="0" indent="0">
              <a:lnSpc>
                <a:spcPct val="90000"/>
              </a:lnSpc>
              <a:buNone/>
            </a:pPr>
            <a:endParaRPr lang="en-GB" altLang="en-US" sz="1800" b="1" dirty="0">
              <a:latin typeface="Arial" charset="0"/>
            </a:endParaRPr>
          </a:p>
          <a:p>
            <a:pPr>
              <a:lnSpc>
                <a:spcPct val="90000"/>
              </a:lnSpc>
            </a:pPr>
            <a:r>
              <a:rPr lang="en-GB" altLang="en-US" sz="1600" dirty="0" smtClean="0">
                <a:latin typeface="Arial" charset="0"/>
              </a:rPr>
              <a:t>Need to manage claims online</a:t>
            </a:r>
          </a:p>
          <a:p>
            <a:pPr>
              <a:lnSpc>
                <a:spcPct val="90000"/>
              </a:lnSpc>
            </a:pPr>
            <a:r>
              <a:rPr lang="en-GB" altLang="en-US" sz="1600" dirty="0" smtClean="0">
                <a:latin typeface="Arial" charset="0"/>
              </a:rPr>
              <a:t>Minimum 5 week waiting period…often much longer</a:t>
            </a:r>
          </a:p>
          <a:p>
            <a:pPr>
              <a:lnSpc>
                <a:spcPct val="90000"/>
              </a:lnSpc>
            </a:pPr>
            <a:r>
              <a:rPr lang="en-GB" altLang="en-US" sz="1600" dirty="0" smtClean="0">
                <a:latin typeface="Arial" charset="0"/>
              </a:rPr>
              <a:t>Advance payments are loans which have to be repaid </a:t>
            </a:r>
          </a:p>
          <a:p>
            <a:pPr>
              <a:lnSpc>
                <a:spcPct val="90000"/>
              </a:lnSpc>
            </a:pPr>
            <a:r>
              <a:rPr lang="en-GB" altLang="en-US" sz="1600" dirty="0" smtClean="0">
                <a:latin typeface="Arial" charset="0"/>
              </a:rPr>
              <a:t>Claimants don’t have a bank account</a:t>
            </a:r>
          </a:p>
          <a:p>
            <a:pPr>
              <a:lnSpc>
                <a:spcPct val="90000"/>
              </a:lnSpc>
            </a:pPr>
            <a:r>
              <a:rPr lang="en-GB" altLang="en-US" sz="1600" dirty="0" smtClean="0">
                <a:latin typeface="Arial" charset="0"/>
              </a:rPr>
              <a:t>Jobseekers need to look for work within 90 minutes travel time from home</a:t>
            </a:r>
          </a:p>
          <a:p>
            <a:pPr>
              <a:lnSpc>
                <a:spcPct val="90000"/>
              </a:lnSpc>
            </a:pPr>
            <a:r>
              <a:rPr lang="en-GB" altLang="en-US" sz="1600" dirty="0" smtClean="0">
                <a:latin typeface="Arial" charset="0"/>
              </a:rPr>
              <a:t>Benefit cap causing real hardship</a:t>
            </a:r>
          </a:p>
          <a:p>
            <a:pPr>
              <a:lnSpc>
                <a:spcPct val="90000"/>
              </a:lnSpc>
            </a:pPr>
            <a:r>
              <a:rPr lang="en-GB" altLang="en-US" sz="1600" dirty="0" smtClean="0">
                <a:latin typeface="Arial" charset="0"/>
              </a:rPr>
              <a:t>Self-employed claimants struggle with self-reporting of income on a monthly basis </a:t>
            </a:r>
          </a:p>
          <a:p>
            <a:pPr>
              <a:lnSpc>
                <a:spcPct val="90000"/>
              </a:lnSpc>
            </a:pPr>
            <a:r>
              <a:rPr lang="en-GB" altLang="en-US" sz="1600" dirty="0" smtClean="0">
                <a:latin typeface="Arial" charset="0"/>
              </a:rPr>
              <a:t>63% taper disincentives both member of a couple getting a job</a:t>
            </a:r>
          </a:p>
          <a:p>
            <a:pPr>
              <a:lnSpc>
                <a:spcPct val="90000"/>
              </a:lnSpc>
            </a:pPr>
            <a:endParaRPr lang="en-GB" altLang="en-US" sz="1600" dirty="0">
              <a:latin typeface="Arial" charset="0"/>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10785" y="3208886"/>
            <a:ext cx="1408298" cy="995607"/>
          </a:xfrm>
          <a:prstGeom prst="rect">
            <a:avLst/>
          </a:prstGeom>
        </p:spPr>
      </p:pic>
    </p:spTree>
    <p:extLst>
      <p:ext uri="{BB962C8B-B14F-4D97-AF65-F5344CB8AC3E}">
        <p14:creationId xmlns:p14="http://schemas.microsoft.com/office/powerpoint/2010/main" val="195504524"/>
      </p:ext>
    </p:extLst>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anim calcmode="lin" valueType="num">
                                      <p:cBhvr additive="base">
                                        <p:cTn id="7" dur="500" fill="hold"/>
                                        <p:tgtEl>
                                          <p:spTgt spid="358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58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5843">
                                            <p:txEl>
                                              <p:pRg st="2" end="2"/>
                                            </p:txEl>
                                          </p:spTgt>
                                        </p:tgtEl>
                                        <p:attrNameLst>
                                          <p:attrName>style.visibility</p:attrName>
                                        </p:attrNameLst>
                                      </p:cBhvr>
                                      <p:to>
                                        <p:strVal val="visible"/>
                                      </p:to>
                                    </p:set>
                                    <p:anim calcmode="lin" valueType="num">
                                      <p:cBhvr additive="base">
                                        <p:cTn id="13" dur="500" fill="hold"/>
                                        <p:tgtEl>
                                          <p:spTgt spid="3584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584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5843">
                                            <p:txEl>
                                              <p:pRg st="3" end="3"/>
                                            </p:txEl>
                                          </p:spTgt>
                                        </p:tgtEl>
                                        <p:attrNameLst>
                                          <p:attrName>style.visibility</p:attrName>
                                        </p:attrNameLst>
                                      </p:cBhvr>
                                      <p:to>
                                        <p:strVal val="visible"/>
                                      </p:to>
                                    </p:set>
                                    <p:anim calcmode="lin" valueType="num">
                                      <p:cBhvr additive="base">
                                        <p:cTn id="19" dur="500" fill="hold"/>
                                        <p:tgtEl>
                                          <p:spTgt spid="3584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584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5843">
                                            <p:txEl>
                                              <p:pRg st="4" end="4"/>
                                            </p:txEl>
                                          </p:spTgt>
                                        </p:tgtEl>
                                        <p:attrNameLst>
                                          <p:attrName>style.visibility</p:attrName>
                                        </p:attrNameLst>
                                      </p:cBhvr>
                                      <p:to>
                                        <p:strVal val="visible"/>
                                      </p:to>
                                    </p:set>
                                    <p:anim calcmode="lin" valueType="num">
                                      <p:cBhvr additive="base">
                                        <p:cTn id="25" dur="500" fill="hold"/>
                                        <p:tgtEl>
                                          <p:spTgt spid="3584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584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5843">
                                            <p:txEl>
                                              <p:pRg st="5" end="5"/>
                                            </p:txEl>
                                          </p:spTgt>
                                        </p:tgtEl>
                                        <p:attrNameLst>
                                          <p:attrName>style.visibility</p:attrName>
                                        </p:attrNameLst>
                                      </p:cBhvr>
                                      <p:to>
                                        <p:strVal val="visible"/>
                                      </p:to>
                                    </p:set>
                                    <p:anim calcmode="lin" valueType="num">
                                      <p:cBhvr additive="base">
                                        <p:cTn id="31" dur="500" fill="hold"/>
                                        <p:tgtEl>
                                          <p:spTgt spid="35843">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584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35843">
                                            <p:txEl>
                                              <p:pRg st="6" end="6"/>
                                            </p:txEl>
                                          </p:spTgt>
                                        </p:tgtEl>
                                        <p:attrNameLst>
                                          <p:attrName>style.visibility</p:attrName>
                                        </p:attrNameLst>
                                      </p:cBhvr>
                                      <p:to>
                                        <p:strVal val="visible"/>
                                      </p:to>
                                    </p:set>
                                    <p:anim calcmode="lin" valueType="num">
                                      <p:cBhvr additive="base">
                                        <p:cTn id="37" dur="500" fill="hold"/>
                                        <p:tgtEl>
                                          <p:spTgt spid="35843">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584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35843">
                                            <p:txEl>
                                              <p:pRg st="7" end="7"/>
                                            </p:txEl>
                                          </p:spTgt>
                                        </p:tgtEl>
                                        <p:attrNameLst>
                                          <p:attrName>style.visibility</p:attrName>
                                        </p:attrNameLst>
                                      </p:cBhvr>
                                      <p:to>
                                        <p:strVal val="visible"/>
                                      </p:to>
                                    </p:set>
                                    <p:anim calcmode="lin" valueType="num">
                                      <p:cBhvr additive="base">
                                        <p:cTn id="43" dur="500" fill="hold"/>
                                        <p:tgtEl>
                                          <p:spTgt spid="35843">
                                            <p:txEl>
                                              <p:pRg st="7" end="7"/>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584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35843">
                                            <p:txEl>
                                              <p:pRg st="8" end="8"/>
                                            </p:txEl>
                                          </p:spTgt>
                                        </p:tgtEl>
                                        <p:attrNameLst>
                                          <p:attrName>style.visibility</p:attrName>
                                        </p:attrNameLst>
                                      </p:cBhvr>
                                      <p:to>
                                        <p:strVal val="visible"/>
                                      </p:to>
                                    </p:set>
                                    <p:anim calcmode="lin" valueType="num">
                                      <p:cBhvr additive="base">
                                        <p:cTn id="49" dur="500" fill="hold"/>
                                        <p:tgtEl>
                                          <p:spTgt spid="35843">
                                            <p:txEl>
                                              <p:pRg st="8" end="8"/>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35843">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35843">
                                            <p:txEl>
                                              <p:pRg st="9" end="9"/>
                                            </p:txEl>
                                          </p:spTgt>
                                        </p:tgtEl>
                                        <p:attrNameLst>
                                          <p:attrName>style.visibility</p:attrName>
                                        </p:attrNameLst>
                                      </p:cBhvr>
                                      <p:to>
                                        <p:strVal val="visible"/>
                                      </p:to>
                                    </p:set>
                                    <p:anim calcmode="lin" valueType="num">
                                      <p:cBhvr additive="base">
                                        <p:cTn id="55" dur="500" fill="hold"/>
                                        <p:tgtEl>
                                          <p:spTgt spid="35843">
                                            <p:txEl>
                                              <p:pRg st="9" end="9"/>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35843">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3" name="Rectangle 1027"/>
          <p:cNvSpPr>
            <a:spLocks noGrp="1" noChangeArrowheads="1"/>
          </p:cNvSpPr>
          <p:nvPr>
            <p:ph type="body" idx="1"/>
          </p:nvPr>
        </p:nvSpPr>
        <p:spPr>
          <a:xfrm>
            <a:off x="179512" y="483518"/>
            <a:ext cx="8640960" cy="3528392"/>
          </a:xfrm>
        </p:spPr>
        <p:txBody>
          <a:bodyPr/>
          <a:lstStyle/>
          <a:p>
            <a:pPr marL="0" indent="0">
              <a:lnSpc>
                <a:spcPct val="90000"/>
              </a:lnSpc>
              <a:buNone/>
            </a:pPr>
            <a:r>
              <a:rPr lang="en-GB" altLang="en-US" sz="1800" b="1" dirty="0" smtClean="0">
                <a:latin typeface="Arial" charset="0"/>
              </a:rPr>
              <a:t>Universal Credit: how can we respond (plugging the gaps…)</a:t>
            </a:r>
          </a:p>
          <a:p>
            <a:pPr marL="0" indent="0">
              <a:lnSpc>
                <a:spcPct val="90000"/>
              </a:lnSpc>
              <a:buNone/>
            </a:pPr>
            <a:endParaRPr lang="en-GB" altLang="en-US" sz="1800" b="1" dirty="0">
              <a:latin typeface="Arial" charset="0"/>
            </a:endParaRPr>
          </a:p>
          <a:p>
            <a:pPr>
              <a:lnSpc>
                <a:spcPct val="90000"/>
              </a:lnSpc>
            </a:pPr>
            <a:r>
              <a:rPr lang="en-GB" altLang="en-US" sz="1600" dirty="0" smtClean="0">
                <a:latin typeface="Arial" charset="0"/>
              </a:rPr>
              <a:t>Need for advice agencies/voluntary sector to work in partnership to support UC claimants</a:t>
            </a:r>
          </a:p>
          <a:p>
            <a:pPr>
              <a:lnSpc>
                <a:spcPct val="90000"/>
              </a:lnSpc>
            </a:pPr>
            <a:r>
              <a:rPr lang="en-GB" altLang="en-US" sz="1600" dirty="0" smtClean="0">
                <a:latin typeface="Arial" charset="0"/>
              </a:rPr>
              <a:t>Claimants need both </a:t>
            </a:r>
            <a:r>
              <a:rPr lang="en-GB" altLang="en-US" sz="1600" b="1" dirty="0" smtClean="0">
                <a:latin typeface="Arial" charset="0"/>
              </a:rPr>
              <a:t>practical</a:t>
            </a:r>
            <a:r>
              <a:rPr lang="en-GB" altLang="en-US" sz="1600" dirty="0" smtClean="0">
                <a:latin typeface="Arial" charset="0"/>
              </a:rPr>
              <a:t> and </a:t>
            </a:r>
            <a:r>
              <a:rPr lang="en-GB" altLang="en-US" sz="1600" b="1" dirty="0" smtClean="0">
                <a:latin typeface="Arial" charset="0"/>
              </a:rPr>
              <a:t>technical support:</a:t>
            </a:r>
          </a:p>
          <a:p>
            <a:pPr>
              <a:lnSpc>
                <a:spcPct val="90000"/>
              </a:lnSpc>
            </a:pPr>
            <a:endParaRPr lang="en-GB" altLang="en-US" sz="1600" b="1" dirty="0">
              <a:latin typeface="Arial" charset="0"/>
            </a:endParaRPr>
          </a:p>
          <a:p>
            <a:pPr marL="0" indent="0">
              <a:lnSpc>
                <a:spcPct val="90000"/>
              </a:lnSpc>
              <a:buNone/>
            </a:pPr>
            <a:r>
              <a:rPr lang="en-GB" altLang="en-US" sz="1600" b="1" dirty="0" smtClean="0">
                <a:latin typeface="Arial" charset="0"/>
              </a:rPr>
              <a:t>Practical: </a:t>
            </a:r>
            <a:r>
              <a:rPr lang="en-GB" altLang="en-US" sz="1600" dirty="0" smtClean="0">
                <a:latin typeface="Arial" charset="0"/>
              </a:rPr>
              <a:t>making claims, access to computers, managing appointments, making phone calls, managing the claimant commitment</a:t>
            </a:r>
          </a:p>
          <a:p>
            <a:pPr marL="0" indent="0">
              <a:lnSpc>
                <a:spcPct val="90000"/>
              </a:lnSpc>
              <a:buNone/>
            </a:pPr>
            <a:r>
              <a:rPr lang="en-GB" altLang="en-US" sz="1600" b="1" dirty="0" smtClean="0">
                <a:latin typeface="Arial" charset="0"/>
              </a:rPr>
              <a:t>Technical: </a:t>
            </a:r>
            <a:r>
              <a:rPr lang="en-GB" altLang="en-US" sz="1600" dirty="0" smtClean="0">
                <a:latin typeface="Arial" charset="0"/>
              </a:rPr>
              <a:t>applying for alternative </a:t>
            </a:r>
            <a:r>
              <a:rPr lang="en-GB" altLang="en-US" sz="1600" dirty="0">
                <a:latin typeface="Arial" charset="0"/>
              </a:rPr>
              <a:t>p</a:t>
            </a:r>
            <a:r>
              <a:rPr lang="en-GB" altLang="en-US" sz="1600" dirty="0" smtClean="0">
                <a:latin typeface="Arial" charset="0"/>
              </a:rPr>
              <a:t>ayment </a:t>
            </a:r>
            <a:r>
              <a:rPr lang="en-GB" altLang="en-US" sz="1600" dirty="0">
                <a:latin typeface="Arial" charset="0"/>
              </a:rPr>
              <a:t>a</a:t>
            </a:r>
            <a:r>
              <a:rPr lang="en-GB" altLang="en-US" sz="1600" dirty="0" smtClean="0">
                <a:latin typeface="Arial" charset="0"/>
              </a:rPr>
              <a:t>rrangements, discretionary </a:t>
            </a:r>
            <a:r>
              <a:rPr lang="en-GB" altLang="en-US" sz="1600" dirty="0">
                <a:latin typeface="Arial" charset="0"/>
              </a:rPr>
              <a:t>h</a:t>
            </a:r>
            <a:r>
              <a:rPr lang="en-GB" altLang="en-US" sz="1600" dirty="0" smtClean="0">
                <a:latin typeface="Arial" charset="0"/>
              </a:rPr>
              <a:t>ousing </a:t>
            </a:r>
            <a:r>
              <a:rPr lang="en-GB" altLang="en-US" sz="1600" dirty="0">
                <a:latin typeface="Arial" charset="0"/>
              </a:rPr>
              <a:t>p</a:t>
            </a:r>
            <a:r>
              <a:rPr lang="en-GB" altLang="en-US" sz="1600" dirty="0" smtClean="0">
                <a:latin typeface="Arial" charset="0"/>
              </a:rPr>
              <a:t>ayments, hardship payments, short-term advances, budgeting advances, completing better-off calculations for existing UC claimants who may be better-off reclaiming legacy benefits until UC full-service is brought in, </a:t>
            </a:r>
            <a:r>
              <a:rPr lang="en-GB" altLang="en-US" sz="1600" smtClean="0">
                <a:latin typeface="Arial" charset="0"/>
              </a:rPr>
              <a:t>challenging decisions </a:t>
            </a:r>
            <a:endParaRPr lang="en-GB" altLang="en-US" sz="1600" dirty="0" smtClean="0">
              <a:latin typeface="Arial" charset="0"/>
            </a:endParaRPr>
          </a:p>
          <a:p>
            <a:pPr marL="0" indent="0">
              <a:lnSpc>
                <a:spcPct val="90000"/>
              </a:lnSpc>
              <a:buNone/>
            </a:pPr>
            <a:endParaRPr lang="en-GB" altLang="en-US" sz="1600" b="1" dirty="0" smtClean="0">
              <a:latin typeface="Arial" charset="0"/>
            </a:endParaRPr>
          </a:p>
          <a:p>
            <a:pPr marL="0" indent="0">
              <a:lnSpc>
                <a:spcPct val="90000"/>
              </a:lnSpc>
              <a:buNone/>
            </a:pPr>
            <a:r>
              <a:rPr lang="en-GB" altLang="en-US" sz="1600" b="1" i="1" dirty="0" smtClean="0">
                <a:latin typeface="Arial" charset="0"/>
              </a:rPr>
              <a:t>Ultimately given the significant issues created by UC should the advice/</a:t>
            </a:r>
          </a:p>
          <a:p>
            <a:pPr marL="0" indent="0">
              <a:lnSpc>
                <a:spcPct val="90000"/>
              </a:lnSpc>
              <a:buNone/>
            </a:pPr>
            <a:r>
              <a:rPr lang="en-GB" altLang="en-US" sz="1600" b="1" i="1" dirty="0" smtClean="0">
                <a:latin typeface="Arial" charset="0"/>
              </a:rPr>
              <a:t>voluntary sector continue to campaign for a pause to the roll-out of UC?</a:t>
            </a:r>
          </a:p>
          <a:p>
            <a:pPr marL="0" indent="0">
              <a:lnSpc>
                <a:spcPct val="90000"/>
              </a:lnSpc>
              <a:buNone/>
            </a:pPr>
            <a:endParaRPr lang="en-GB" altLang="en-US" sz="1600" dirty="0" smtClean="0">
              <a:latin typeface="Arial" charset="0"/>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10785" y="3208886"/>
            <a:ext cx="1408298" cy="995607"/>
          </a:xfrm>
          <a:prstGeom prst="rect">
            <a:avLst/>
          </a:prstGeom>
        </p:spPr>
      </p:pic>
    </p:spTree>
    <p:extLst>
      <p:ext uri="{BB962C8B-B14F-4D97-AF65-F5344CB8AC3E}">
        <p14:creationId xmlns:p14="http://schemas.microsoft.com/office/powerpoint/2010/main" val="3421612127"/>
      </p:ext>
    </p:extLst>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anim calcmode="lin" valueType="num">
                                      <p:cBhvr additive="base">
                                        <p:cTn id="7" dur="500" fill="hold"/>
                                        <p:tgtEl>
                                          <p:spTgt spid="358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58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5843">
                                            <p:txEl>
                                              <p:pRg st="2" end="2"/>
                                            </p:txEl>
                                          </p:spTgt>
                                        </p:tgtEl>
                                        <p:attrNameLst>
                                          <p:attrName>style.visibility</p:attrName>
                                        </p:attrNameLst>
                                      </p:cBhvr>
                                      <p:to>
                                        <p:strVal val="visible"/>
                                      </p:to>
                                    </p:set>
                                    <p:anim calcmode="lin" valueType="num">
                                      <p:cBhvr additive="base">
                                        <p:cTn id="13" dur="500" fill="hold"/>
                                        <p:tgtEl>
                                          <p:spTgt spid="3584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584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5843">
                                            <p:txEl>
                                              <p:pRg st="3" end="3"/>
                                            </p:txEl>
                                          </p:spTgt>
                                        </p:tgtEl>
                                        <p:attrNameLst>
                                          <p:attrName>style.visibility</p:attrName>
                                        </p:attrNameLst>
                                      </p:cBhvr>
                                      <p:to>
                                        <p:strVal val="visible"/>
                                      </p:to>
                                    </p:set>
                                    <p:anim calcmode="lin" valueType="num">
                                      <p:cBhvr additive="base">
                                        <p:cTn id="19" dur="500" fill="hold"/>
                                        <p:tgtEl>
                                          <p:spTgt spid="3584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584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5843">
                                            <p:txEl>
                                              <p:pRg st="5" end="5"/>
                                            </p:txEl>
                                          </p:spTgt>
                                        </p:tgtEl>
                                        <p:attrNameLst>
                                          <p:attrName>style.visibility</p:attrName>
                                        </p:attrNameLst>
                                      </p:cBhvr>
                                      <p:to>
                                        <p:strVal val="visible"/>
                                      </p:to>
                                    </p:set>
                                    <p:anim calcmode="lin" valueType="num">
                                      <p:cBhvr additive="base">
                                        <p:cTn id="25" dur="500" fill="hold"/>
                                        <p:tgtEl>
                                          <p:spTgt spid="35843">
                                            <p:txEl>
                                              <p:pRg st="5" end="5"/>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584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5843">
                                            <p:txEl>
                                              <p:pRg st="6" end="6"/>
                                            </p:txEl>
                                          </p:spTgt>
                                        </p:tgtEl>
                                        <p:attrNameLst>
                                          <p:attrName>style.visibility</p:attrName>
                                        </p:attrNameLst>
                                      </p:cBhvr>
                                      <p:to>
                                        <p:strVal val="visible"/>
                                      </p:to>
                                    </p:set>
                                    <p:anim calcmode="lin" valueType="num">
                                      <p:cBhvr additive="base">
                                        <p:cTn id="31" dur="500" fill="hold"/>
                                        <p:tgtEl>
                                          <p:spTgt spid="35843">
                                            <p:txEl>
                                              <p:pRg st="6" end="6"/>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584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35843">
                                            <p:txEl>
                                              <p:pRg st="8" end="8"/>
                                            </p:txEl>
                                          </p:spTgt>
                                        </p:tgtEl>
                                        <p:attrNameLst>
                                          <p:attrName>style.visibility</p:attrName>
                                        </p:attrNameLst>
                                      </p:cBhvr>
                                      <p:to>
                                        <p:strVal val="visible"/>
                                      </p:to>
                                    </p:set>
                                    <p:anim calcmode="lin" valueType="num">
                                      <p:cBhvr additive="base">
                                        <p:cTn id="37" dur="500" fill="hold"/>
                                        <p:tgtEl>
                                          <p:spTgt spid="35843">
                                            <p:txEl>
                                              <p:pRg st="8" end="8"/>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5843">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35843">
                                            <p:txEl>
                                              <p:pRg st="9" end="9"/>
                                            </p:txEl>
                                          </p:spTgt>
                                        </p:tgtEl>
                                        <p:attrNameLst>
                                          <p:attrName>style.visibility</p:attrName>
                                        </p:attrNameLst>
                                      </p:cBhvr>
                                      <p:to>
                                        <p:strVal val="visible"/>
                                      </p:to>
                                    </p:set>
                                    <p:anim calcmode="lin" valueType="num">
                                      <p:cBhvr additive="base">
                                        <p:cTn id="43" dur="500" fill="hold"/>
                                        <p:tgtEl>
                                          <p:spTgt spid="35843">
                                            <p:txEl>
                                              <p:pRg st="9" end="9"/>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5843">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autoUpdateAnimBg="0"/>
    </p:bldLst>
  </p:timing>
</p:sld>
</file>

<file path=ppt/theme/theme1.xml><?xml version="1.0" encoding="utf-8"?>
<a:theme xmlns:a="http://schemas.openxmlformats.org/drawingml/2006/main" name="New brand Staffordshire University PowerPoint Template [16 9] 050517">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NCS Presentation June 2017" id="{80506D6D-A8EE-4A36-9B6F-AB1C9FF5B9DF}" vid="{086F7016-B25E-4236-9008-D633CD8B882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NCS Presentation June 2017</Template>
  <TotalTime>120</TotalTime>
  <Words>672</Words>
  <Application>Microsoft Office PowerPoint</Application>
  <PresentationFormat>On-screen Show (16:9)</PresentationFormat>
  <Paragraphs>52</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ＭＳ Ｐゴシック</vt:lpstr>
      <vt:lpstr>Arial</vt:lpstr>
      <vt:lpstr>Arial Narrow</vt:lpstr>
      <vt:lpstr>Calibri</vt:lpstr>
      <vt:lpstr>Tahoma</vt:lpstr>
      <vt:lpstr>New brand Staffordshire University PowerPoint Template [16 9] 050517</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Staffordshire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MACHIN Richard</dc:creator>
  <cp:lastModifiedBy>MACHIN Richard</cp:lastModifiedBy>
  <cp:revision>15</cp:revision>
  <cp:lastPrinted>2015-03-02T13:45:41Z</cp:lastPrinted>
  <dcterms:created xsi:type="dcterms:W3CDTF">2017-07-03T10:42:13Z</dcterms:created>
  <dcterms:modified xsi:type="dcterms:W3CDTF">2018-03-22T20:22:35Z</dcterms:modified>
</cp:coreProperties>
</file>